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665" r:id="rId3"/>
    <p:sldId id="258" r:id="rId4"/>
    <p:sldId id="261" r:id="rId5"/>
    <p:sldId id="2668" r:id="rId6"/>
    <p:sldId id="2669" r:id="rId7"/>
    <p:sldId id="2667" r:id="rId8"/>
    <p:sldId id="2666" r:id="rId9"/>
    <p:sldId id="2671" r:id="rId10"/>
    <p:sldId id="259" r:id="rId11"/>
    <p:sldId id="2672" r:id="rId12"/>
    <p:sldId id="257" r:id="rId13"/>
    <p:sldId id="2628" r:id="rId14"/>
    <p:sldId id="2674" r:id="rId15"/>
    <p:sldId id="2673" r:id="rId16"/>
    <p:sldId id="2661" r:id="rId17"/>
    <p:sldId id="2675" r:id="rId18"/>
    <p:sldId id="1701" r:id="rId19"/>
    <p:sldId id="2676" r:id="rId20"/>
    <p:sldId id="2677" r:id="rId21"/>
    <p:sldId id="2658" r:id="rId22"/>
    <p:sldId id="2604" r:id="rId23"/>
    <p:sldId id="2553" r:id="rId24"/>
    <p:sldId id="2660" r:id="rId25"/>
    <p:sldId id="2595" r:id="rId26"/>
    <p:sldId id="2571" r:id="rId27"/>
    <p:sldId id="2598" r:id="rId28"/>
    <p:sldId id="273" r:id="rId29"/>
    <p:sldId id="2605" r:id="rId30"/>
    <p:sldId id="267" r:id="rId31"/>
    <p:sldId id="309" r:id="rId32"/>
    <p:sldId id="2642" r:id="rId33"/>
    <p:sldId id="2646" r:id="rId34"/>
    <p:sldId id="2639" r:id="rId35"/>
    <p:sldId id="2635" r:id="rId36"/>
    <p:sldId id="2600" r:id="rId37"/>
    <p:sldId id="2681" r:id="rId38"/>
    <p:sldId id="2680" r:id="rId39"/>
    <p:sldId id="2679" r:id="rId40"/>
    <p:sldId id="2678" r:id="rId41"/>
    <p:sldId id="613" r:id="rId42"/>
    <p:sldId id="614" r:id="rId43"/>
    <p:sldId id="547" r:id="rId44"/>
    <p:sldId id="338" r:id="rId45"/>
    <p:sldId id="341" r:id="rId46"/>
    <p:sldId id="169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D550E9"/>
    <a:srgbClr val="CB03E9"/>
    <a:srgbClr val="439488"/>
    <a:srgbClr val="00A2A2"/>
    <a:srgbClr val="2249C8"/>
    <a:srgbClr val="8D3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00" d="100"/>
          <a:sy n="100" d="100"/>
        </p:scale>
        <p:origin x="904" y="176"/>
      </p:cViewPr>
      <p:guideLst/>
    </p:cSldViewPr>
  </p:slideViewPr>
  <p:notesTextViewPr>
    <p:cViewPr>
      <p:scale>
        <a:sx n="1" d="1"/>
        <a:sy n="1" d="1"/>
      </p:scale>
      <p:origin x="0" y="0"/>
    </p:cViewPr>
  </p:notesTextViewPr>
  <p:notesViewPr>
    <p:cSldViewPr snapToGrid="0">
      <p:cViewPr varScale="1">
        <p:scale>
          <a:sx n="84" d="100"/>
          <a:sy n="84"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098376591815"/>
          <c:y val="0.11409463427461176"/>
          <c:w val="0.64683484008943326"/>
          <c:h val="0.88590536572538825"/>
        </c:manualLayout>
      </c:layout>
      <c:doughnutChart>
        <c:varyColors val="1"/>
        <c:ser>
          <c:idx val="0"/>
          <c:order val="0"/>
          <c:dPt>
            <c:idx val="0"/>
            <c:bubble3D val="0"/>
            <c:spPr>
              <a:solidFill>
                <a:srgbClr val="0432FF"/>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F55-B742-97D0-B120F9BD058D}"/>
              </c:ext>
            </c:extLst>
          </c:dPt>
          <c:dPt>
            <c:idx val="1"/>
            <c:bubble3D val="0"/>
            <c:spPr>
              <a:solidFill>
                <a:srgbClr val="D2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F55-B742-97D0-B120F9BD058D}"/>
              </c:ext>
            </c:extLst>
          </c:dPt>
          <c:dPt>
            <c:idx val="2"/>
            <c:bubble3D val="0"/>
            <c:spPr>
              <a:solidFill>
                <a:srgbClr val="0079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F55-B742-97D0-B120F9BD058D}"/>
              </c:ext>
            </c:extLst>
          </c:dPt>
          <c:dPt>
            <c:idx val="3"/>
            <c:bubble3D val="0"/>
            <c:spPr>
              <a:solidFill>
                <a:srgbClr val="FFC40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F55-B742-97D0-B120F9BD058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F55-B742-97D0-B120F9BD058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'[Chart in Microsoft PowerPoint]Sheet1'!$B$2:$B$6</c:f>
              <c:numCache>
                <c:formatCode>General</c:formatCode>
                <c:ptCount val="5"/>
                <c:pt idx="0">
                  <c:v>30</c:v>
                </c:pt>
                <c:pt idx="1">
                  <c:v>35</c:v>
                </c:pt>
                <c:pt idx="2">
                  <c:v>15</c:v>
                </c:pt>
                <c:pt idx="3">
                  <c:v>10</c:v>
                </c:pt>
                <c:pt idx="4">
                  <c:v>10</c:v>
                </c:pt>
              </c:numCache>
            </c:numRef>
          </c:val>
          <c:extLst>
            <c:ext xmlns:c16="http://schemas.microsoft.com/office/drawing/2014/chart" uri="{C3380CC4-5D6E-409C-BE32-E72D297353CC}">
              <c16:uniqueId val="{0000000A-AF55-B742-97D0-B120F9BD058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2D039-31CA-48A0-90FD-2D60B41411CF}"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0787A066-45C2-4065-89AF-C91B85F82AF4}">
      <dgm:prSet custT="1"/>
      <dgm:spPr/>
      <dgm:t>
        <a:bodyPr/>
        <a:lstStyle/>
        <a:p>
          <a:pPr algn="ctr"/>
          <a:r>
            <a:rPr lang="en-US" sz="2000" dirty="0">
              <a:latin typeface="Poppins" pitchFamily="2" charset="77"/>
              <a:cs typeface="Poppins" pitchFamily="2" charset="77"/>
            </a:rPr>
            <a:t>Employment</a:t>
          </a:r>
        </a:p>
      </dgm:t>
    </dgm:pt>
    <dgm:pt modelId="{5DA080BE-022A-4049-861F-FBDF55F78832}" type="parTrans" cxnId="{377819B2-AE8C-4122-BD6D-68F6D47B0C58}">
      <dgm:prSet/>
      <dgm:spPr/>
      <dgm:t>
        <a:bodyPr/>
        <a:lstStyle/>
        <a:p>
          <a:endParaRPr lang="en-US"/>
        </a:p>
      </dgm:t>
    </dgm:pt>
    <dgm:pt modelId="{BEB747D8-9B5F-44EC-A36E-BBF50DABBDBA}" type="sibTrans" cxnId="{377819B2-AE8C-4122-BD6D-68F6D47B0C58}">
      <dgm:prSet phldrT="1" phldr="0"/>
      <dgm:spPr/>
      <dgm:t>
        <a:bodyPr/>
        <a:lstStyle/>
        <a:p>
          <a:r>
            <a:rPr lang="en-US" dirty="0"/>
            <a:t>1</a:t>
          </a:r>
        </a:p>
      </dgm:t>
    </dgm:pt>
    <dgm:pt modelId="{BA59218C-44BD-462D-81AE-45A78BFFA554}">
      <dgm:prSet custT="1"/>
      <dgm:spPr/>
      <dgm:t>
        <a:bodyPr/>
        <a:lstStyle/>
        <a:p>
          <a:pPr algn="ctr"/>
          <a:r>
            <a:rPr lang="en-US" sz="2000" dirty="0">
              <a:latin typeface="Poppins" pitchFamily="2" charset="77"/>
              <a:cs typeface="Poppins" pitchFamily="2" charset="77"/>
            </a:rPr>
            <a:t>Housing</a:t>
          </a:r>
        </a:p>
      </dgm:t>
    </dgm:pt>
    <dgm:pt modelId="{F0A2C970-8F81-4D17-B692-B7B7A0C47E61}" type="parTrans" cxnId="{7EF7F4ED-0A94-4699-AB40-56F2D776E5C8}">
      <dgm:prSet/>
      <dgm:spPr/>
      <dgm:t>
        <a:bodyPr/>
        <a:lstStyle/>
        <a:p>
          <a:endParaRPr lang="en-US"/>
        </a:p>
      </dgm:t>
    </dgm:pt>
    <dgm:pt modelId="{5E4B131D-B9B9-46DC-9F23-F1CF35D0F20B}" type="sibTrans" cxnId="{7EF7F4ED-0A94-4699-AB40-56F2D776E5C8}">
      <dgm:prSet phldrT="2" phldr="0"/>
      <dgm:spPr/>
      <dgm:t>
        <a:bodyPr/>
        <a:lstStyle/>
        <a:p>
          <a:r>
            <a:rPr lang="en-US" dirty="0"/>
            <a:t>2</a:t>
          </a:r>
        </a:p>
      </dgm:t>
    </dgm:pt>
    <dgm:pt modelId="{7497AC8E-4250-4F16-BFF3-2FF1A07FFBCF}">
      <dgm:prSet custT="1"/>
      <dgm:spPr/>
      <dgm:t>
        <a:bodyPr/>
        <a:lstStyle/>
        <a:p>
          <a:pPr algn="ctr"/>
          <a:r>
            <a:rPr lang="en-US" sz="2000" dirty="0">
              <a:latin typeface="Poppins" pitchFamily="2" charset="77"/>
              <a:cs typeface="Poppins" pitchFamily="2" charset="77"/>
            </a:rPr>
            <a:t>Insurance</a:t>
          </a:r>
        </a:p>
      </dgm:t>
    </dgm:pt>
    <dgm:pt modelId="{BF55706B-1172-4553-A860-8BAAE5C7A03D}" type="parTrans" cxnId="{4F65776C-F053-4A3C-8057-11CB9F9C51E0}">
      <dgm:prSet/>
      <dgm:spPr/>
      <dgm:t>
        <a:bodyPr/>
        <a:lstStyle/>
        <a:p>
          <a:endParaRPr lang="en-US"/>
        </a:p>
      </dgm:t>
    </dgm:pt>
    <dgm:pt modelId="{CD4A257B-7444-4AC0-9893-B8A292D00514}" type="sibTrans" cxnId="{4F65776C-F053-4A3C-8057-11CB9F9C51E0}">
      <dgm:prSet phldrT="3" phldr="0"/>
      <dgm:spPr/>
      <dgm:t>
        <a:bodyPr/>
        <a:lstStyle/>
        <a:p>
          <a:r>
            <a:rPr lang="en-US" dirty="0"/>
            <a:t>3</a:t>
          </a:r>
        </a:p>
      </dgm:t>
    </dgm:pt>
    <dgm:pt modelId="{617DA8DF-992E-DD46-B70F-9601CB972D2C}" type="pres">
      <dgm:prSet presAssocID="{A6E2D039-31CA-48A0-90FD-2D60B41411CF}" presName="Name0" presStyleCnt="0">
        <dgm:presLayoutVars>
          <dgm:animLvl val="lvl"/>
          <dgm:resizeHandles val="exact"/>
        </dgm:presLayoutVars>
      </dgm:prSet>
      <dgm:spPr/>
    </dgm:pt>
    <dgm:pt modelId="{D2CC0817-B86B-6041-B9F2-7E88661DCA1E}" type="pres">
      <dgm:prSet presAssocID="{0787A066-45C2-4065-89AF-C91B85F82AF4}" presName="compositeNode" presStyleCnt="0">
        <dgm:presLayoutVars>
          <dgm:bulletEnabled val="1"/>
        </dgm:presLayoutVars>
      </dgm:prSet>
      <dgm:spPr/>
    </dgm:pt>
    <dgm:pt modelId="{9D1E50E3-B1C1-B941-9255-10D51E05C1C1}" type="pres">
      <dgm:prSet presAssocID="{0787A066-45C2-4065-89AF-C91B85F82AF4}" presName="bgRect" presStyleLbl="bgAccFollowNode1" presStyleIdx="0" presStyleCnt="3" custScaleX="88895" custLinFactNeighborX="-4509"/>
      <dgm:spPr/>
    </dgm:pt>
    <dgm:pt modelId="{A94EF5E9-0998-474C-8905-80950AA08E6D}" type="pres">
      <dgm:prSet presAssocID="{BEB747D8-9B5F-44EC-A36E-BBF50DABBDBA}" presName="sibTransNodeCircle" presStyleLbl="alignNode1" presStyleIdx="0" presStyleCnt="6">
        <dgm:presLayoutVars>
          <dgm:chMax val="0"/>
          <dgm:bulletEnabled/>
        </dgm:presLayoutVars>
      </dgm:prSet>
      <dgm:spPr/>
    </dgm:pt>
    <dgm:pt modelId="{3A9A9CB1-615C-614D-9882-47B7D9B455BC}" type="pres">
      <dgm:prSet presAssocID="{0787A066-45C2-4065-89AF-C91B85F82AF4}" presName="bottomLine" presStyleLbl="alignNode1" presStyleIdx="1" presStyleCnt="6">
        <dgm:presLayoutVars/>
      </dgm:prSet>
      <dgm:spPr/>
    </dgm:pt>
    <dgm:pt modelId="{C3273B85-C85A-704F-BA19-825444D5FB17}" type="pres">
      <dgm:prSet presAssocID="{0787A066-45C2-4065-89AF-C91B85F82AF4}" presName="nodeText" presStyleLbl="bgAccFollowNode1" presStyleIdx="0" presStyleCnt="3">
        <dgm:presLayoutVars>
          <dgm:bulletEnabled val="1"/>
        </dgm:presLayoutVars>
      </dgm:prSet>
      <dgm:spPr/>
    </dgm:pt>
    <dgm:pt modelId="{2AFFC252-F3FB-2742-8E48-286814A7B17C}" type="pres">
      <dgm:prSet presAssocID="{BEB747D8-9B5F-44EC-A36E-BBF50DABBDBA}" presName="sibTrans" presStyleCnt="0"/>
      <dgm:spPr/>
    </dgm:pt>
    <dgm:pt modelId="{55D13C44-C3A6-6C4C-978D-F2B5DE262BDF}" type="pres">
      <dgm:prSet presAssocID="{BA59218C-44BD-462D-81AE-45A78BFFA554}" presName="compositeNode" presStyleCnt="0">
        <dgm:presLayoutVars>
          <dgm:bulletEnabled val="1"/>
        </dgm:presLayoutVars>
      </dgm:prSet>
      <dgm:spPr/>
    </dgm:pt>
    <dgm:pt modelId="{F58AF110-B78C-4A4C-B7D3-2F9994F9DE5E}" type="pres">
      <dgm:prSet presAssocID="{BA59218C-44BD-462D-81AE-45A78BFFA554}" presName="bgRect" presStyleLbl="bgAccFollowNode1" presStyleIdx="1" presStyleCnt="3" custScaleX="94186" custLinFactNeighborX="-14529"/>
      <dgm:spPr/>
    </dgm:pt>
    <dgm:pt modelId="{1F96E6BB-8AB0-DD41-B54A-6B2ECE9C61AA}" type="pres">
      <dgm:prSet presAssocID="{5E4B131D-B9B9-46DC-9F23-F1CF35D0F20B}" presName="sibTransNodeCircle" presStyleLbl="alignNode1" presStyleIdx="2" presStyleCnt="6" custFlipHor="1" custScaleX="7674" custScaleY="82214" custLinFactNeighborX="-48227">
        <dgm:presLayoutVars>
          <dgm:chMax val="0"/>
          <dgm:bulletEnabled/>
        </dgm:presLayoutVars>
      </dgm:prSet>
      <dgm:spPr/>
    </dgm:pt>
    <dgm:pt modelId="{86406ADC-BD66-054B-9F87-13C6E7EF1EE2}" type="pres">
      <dgm:prSet presAssocID="{BA59218C-44BD-462D-81AE-45A78BFFA554}" presName="bottomLine" presStyleLbl="alignNode1" presStyleIdx="3" presStyleCnt="6">
        <dgm:presLayoutVars/>
      </dgm:prSet>
      <dgm:spPr/>
    </dgm:pt>
    <dgm:pt modelId="{505BF7A3-9412-3E46-ACA8-C9A1A08A22AF}" type="pres">
      <dgm:prSet presAssocID="{BA59218C-44BD-462D-81AE-45A78BFFA554}" presName="nodeText" presStyleLbl="bgAccFollowNode1" presStyleIdx="1" presStyleCnt="3">
        <dgm:presLayoutVars>
          <dgm:bulletEnabled val="1"/>
        </dgm:presLayoutVars>
      </dgm:prSet>
      <dgm:spPr/>
    </dgm:pt>
    <dgm:pt modelId="{B951F283-5FDD-FB45-B99E-418AB8A86C28}" type="pres">
      <dgm:prSet presAssocID="{5E4B131D-B9B9-46DC-9F23-F1CF35D0F20B}" presName="sibTrans" presStyleCnt="0"/>
      <dgm:spPr/>
    </dgm:pt>
    <dgm:pt modelId="{FB4C147D-4028-8A41-AD76-2CCDBB4E5818}" type="pres">
      <dgm:prSet presAssocID="{7497AC8E-4250-4F16-BFF3-2FF1A07FFBCF}" presName="compositeNode" presStyleCnt="0">
        <dgm:presLayoutVars>
          <dgm:bulletEnabled val="1"/>
        </dgm:presLayoutVars>
      </dgm:prSet>
      <dgm:spPr/>
    </dgm:pt>
    <dgm:pt modelId="{702925F8-B7C4-914D-ABCD-2908D5944C5C}" type="pres">
      <dgm:prSet presAssocID="{7497AC8E-4250-4F16-BFF3-2FF1A07FFBCF}" presName="bgRect" presStyleLbl="bgAccFollowNode1" presStyleIdx="2" presStyleCnt="3" custLinFactNeighborX="-19038"/>
      <dgm:spPr/>
    </dgm:pt>
    <dgm:pt modelId="{7D15C092-A859-2347-BB3D-15157487A054}" type="pres">
      <dgm:prSet presAssocID="{CD4A257B-7444-4AC0-9893-B8A292D00514}" presName="sibTransNodeCircle" presStyleLbl="alignNode1" presStyleIdx="4" presStyleCnt="6" custLinFactNeighborX="-61532">
        <dgm:presLayoutVars>
          <dgm:chMax val="0"/>
          <dgm:bulletEnabled/>
        </dgm:presLayoutVars>
      </dgm:prSet>
      <dgm:spPr/>
    </dgm:pt>
    <dgm:pt modelId="{A854E4A1-D89E-4F42-97FC-9E47C9EFB5A0}" type="pres">
      <dgm:prSet presAssocID="{7497AC8E-4250-4F16-BFF3-2FF1A07FFBCF}" presName="bottomLine" presStyleLbl="alignNode1" presStyleIdx="5" presStyleCnt="6">
        <dgm:presLayoutVars/>
      </dgm:prSet>
      <dgm:spPr/>
    </dgm:pt>
    <dgm:pt modelId="{11533833-A382-484A-B1EE-BB53416C3BF7}" type="pres">
      <dgm:prSet presAssocID="{7497AC8E-4250-4F16-BFF3-2FF1A07FFBCF}" presName="nodeText" presStyleLbl="bgAccFollowNode1" presStyleIdx="2" presStyleCnt="3">
        <dgm:presLayoutVars>
          <dgm:bulletEnabled val="1"/>
        </dgm:presLayoutVars>
      </dgm:prSet>
      <dgm:spPr/>
    </dgm:pt>
  </dgm:ptLst>
  <dgm:cxnLst>
    <dgm:cxn modelId="{5DE39B0A-E998-F24E-8CC4-CDBC7A3CBB45}" type="presOf" srcId="{5E4B131D-B9B9-46DC-9F23-F1CF35D0F20B}" destId="{1F96E6BB-8AB0-DD41-B54A-6B2ECE9C61AA}" srcOrd="0" destOrd="0" presId="urn:microsoft.com/office/officeart/2016/7/layout/BasicLinearProcessNumbered"/>
    <dgm:cxn modelId="{8CBD6B10-2FD8-8F49-B395-A3FF2566E3C6}" type="presOf" srcId="{0787A066-45C2-4065-89AF-C91B85F82AF4}" destId="{C3273B85-C85A-704F-BA19-825444D5FB17}" srcOrd="1" destOrd="0" presId="urn:microsoft.com/office/officeart/2016/7/layout/BasicLinearProcessNumbered"/>
    <dgm:cxn modelId="{68AE791D-6372-0B44-938A-0FB14C682F49}" type="presOf" srcId="{BA59218C-44BD-462D-81AE-45A78BFFA554}" destId="{F58AF110-B78C-4A4C-B7D3-2F9994F9DE5E}" srcOrd="0" destOrd="0" presId="urn:microsoft.com/office/officeart/2016/7/layout/BasicLinearProcessNumbered"/>
    <dgm:cxn modelId="{6D730425-5566-7E4B-B837-BEEB37338F5F}" type="presOf" srcId="{7497AC8E-4250-4F16-BFF3-2FF1A07FFBCF}" destId="{702925F8-B7C4-914D-ABCD-2908D5944C5C}" srcOrd="0" destOrd="0" presId="urn:microsoft.com/office/officeart/2016/7/layout/BasicLinearProcessNumbered"/>
    <dgm:cxn modelId="{08B9825E-B73C-F249-91B7-038ED9ACEDB9}" type="presOf" srcId="{CD4A257B-7444-4AC0-9893-B8A292D00514}" destId="{7D15C092-A859-2347-BB3D-15157487A054}" srcOrd="0" destOrd="0" presId="urn:microsoft.com/office/officeart/2016/7/layout/BasicLinearProcessNumbered"/>
    <dgm:cxn modelId="{FF919960-73B3-9347-BA8D-EE13536CDA46}" type="presOf" srcId="{A6E2D039-31CA-48A0-90FD-2D60B41411CF}" destId="{617DA8DF-992E-DD46-B70F-9601CB972D2C}" srcOrd="0" destOrd="0" presId="urn:microsoft.com/office/officeart/2016/7/layout/BasicLinearProcessNumbered"/>
    <dgm:cxn modelId="{4F65776C-F053-4A3C-8057-11CB9F9C51E0}" srcId="{A6E2D039-31CA-48A0-90FD-2D60B41411CF}" destId="{7497AC8E-4250-4F16-BFF3-2FF1A07FFBCF}" srcOrd="2" destOrd="0" parTransId="{BF55706B-1172-4553-A860-8BAAE5C7A03D}" sibTransId="{CD4A257B-7444-4AC0-9893-B8A292D00514}"/>
    <dgm:cxn modelId="{99DD5779-17E6-9544-B6F2-B8494591CE38}" type="presOf" srcId="{BEB747D8-9B5F-44EC-A36E-BBF50DABBDBA}" destId="{A94EF5E9-0998-474C-8905-80950AA08E6D}" srcOrd="0" destOrd="0" presId="urn:microsoft.com/office/officeart/2016/7/layout/BasicLinearProcessNumbered"/>
    <dgm:cxn modelId="{644DBB87-B49E-4947-A6B3-2F581EE6F023}" type="presOf" srcId="{7497AC8E-4250-4F16-BFF3-2FF1A07FFBCF}" destId="{11533833-A382-484A-B1EE-BB53416C3BF7}" srcOrd="1" destOrd="0" presId="urn:microsoft.com/office/officeart/2016/7/layout/BasicLinearProcessNumbered"/>
    <dgm:cxn modelId="{E675C98B-ACCF-7D4E-A9EE-E74B4A1E9A96}" type="presOf" srcId="{0787A066-45C2-4065-89AF-C91B85F82AF4}" destId="{9D1E50E3-B1C1-B941-9255-10D51E05C1C1}" srcOrd="0" destOrd="0" presId="urn:microsoft.com/office/officeart/2016/7/layout/BasicLinearProcessNumbered"/>
    <dgm:cxn modelId="{377819B2-AE8C-4122-BD6D-68F6D47B0C58}" srcId="{A6E2D039-31CA-48A0-90FD-2D60B41411CF}" destId="{0787A066-45C2-4065-89AF-C91B85F82AF4}" srcOrd="0" destOrd="0" parTransId="{5DA080BE-022A-4049-861F-FBDF55F78832}" sibTransId="{BEB747D8-9B5F-44EC-A36E-BBF50DABBDBA}"/>
    <dgm:cxn modelId="{67BB8BB7-CE18-AE4B-878F-8973EE872AD7}" type="presOf" srcId="{BA59218C-44BD-462D-81AE-45A78BFFA554}" destId="{505BF7A3-9412-3E46-ACA8-C9A1A08A22AF}" srcOrd="1" destOrd="0" presId="urn:microsoft.com/office/officeart/2016/7/layout/BasicLinearProcessNumbered"/>
    <dgm:cxn modelId="{7EF7F4ED-0A94-4699-AB40-56F2D776E5C8}" srcId="{A6E2D039-31CA-48A0-90FD-2D60B41411CF}" destId="{BA59218C-44BD-462D-81AE-45A78BFFA554}" srcOrd="1" destOrd="0" parTransId="{F0A2C970-8F81-4D17-B692-B7B7A0C47E61}" sibTransId="{5E4B131D-B9B9-46DC-9F23-F1CF35D0F20B}"/>
    <dgm:cxn modelId="{E63375AB-441B-1440-AD3D-896BE6B10F25}" type="presParOf" srcId="{617DA8DF-992E-DD46-B70F-9601CB972D2C}" destId="{D2CC0817-B86B-6041-B9F2-7E88661DCA1E}" srcOrd="0" destOrd="0" presId="urn:microsoft.com/office/officeart/2016/7/layout/BasicLinearProcessNumbered"/>
    <dgm:cxn modelId="{413F4BF9-DD28-7041-AB7E-65EDFA91146D}" type="presParOf" srcId="{D2CC0817-B86B-6041-B9F2-7E88661DCA1E}" destId="{9D1E50E3-B1C1-B941-9255-10D51E05C1C1}" srcOrd="0" destOrd="0" presId="urn:microsoft.com/office/officeart/2016/7/layout/BasicLinearProcessNumbered"/>
    <dgm:cxn modelId="{E1CE5FD0-488C-064B-9236-B6DC09A6F4D8}" type="presParOf" srcId="{D2CC0817-B86B-6041-B9F2-7E88661DCA1E}" destId="{A94EF5E9-0998-474C-8905-80950AA08E6D}" srcOrd="1" destOrd="0" presId="urn:microsoft.com/office/officeart/2016/7/layout/BasicLinearProcessNumbered"/>
    <dgm:cxn modelId="{47C08C00-CCBF-3540-A823-251B5A454627}" type="presParOf" srcId="{D2CC0817-B86B-6041-B9F2-7E88661DCA1E}" destId="{3A9A9CB1-615C-614D-9882-47B7D9B455BC}" srcOrd="2" destOrd="0" presId="urn:microsoft.com/office/officeart/2016/7/layout/BasicLinearProcessNumbered"/>
    <dgm:cxn modelId="{B4DC9312-040F-1E4B-BE1A-01D502D13A8A}" type="presParOf" srcId="{D2CC0817-B86B-6041-B9F2-7E88661DCA1E}" destId="{C3273B85-C85A-704F-BA19-825444D5FB17}" srcOrd="3" destOrd="0" presId="urn:microsoft.com/office/officeart/2016/7/layout/BasicLinearProcessNumbered"/>
    <dgm:cxn modelId="{8FAAC43F-FD7C-B14B-8230-77966335BE51}" type="presParOf" srcId="{617DA8DF-992E-DD46-B70F-9601CB972D2C}" destId="{2AFFC252-F3FB-2742-8E48-286814A7B17C}" srcOrd="1" destOrd="0" presId="urn:microsoft.com/office/officeart/2016/7/layout/BasicLinearProcessNumbered"/>
    <dgm:cxn modelId="{7AF0C507-6E64-3E4D-BDA4-529C3AB91758}" type="presParOf" srcId="{617DA8DF-992E-DD46-B70F-9601CB972D2C}" destId="{55D13C44-C3A6-6C4C-978D-F2B5DE262BDF}" srcOrd="2" destOrd="0" presId="urn:microsoft.com/office/officeart/2016/7/layout/BasicLinearProcessNumbered"/>
    <dgm:cxn modelId="{94018AC2-42B2-C24C-B2DA-CADFA2469E6B}" type="presParOf" srcId="{55D13C44-C3A6-6C4C-978D-F2B5DE262BDF}" destId="{F58AF110-B78C-4A4C-B7D3-2F9994F9DE5E}" srcOrd="0" destOrd="0" presId="urn:microsoft.com/office/officeart/2016/7/layout/BasicLinearProcessNumbered"/>
    <dgm:cxn modelId="{B5943D82-8B83-C045-AD9C-9623E11AE6F8}" type="presParOf" srcId="{55D13C44-C3A6-6C4C-978D-F2B5DE262BDF}" destId="{1F96E6BB-8AB0-DD41-B54A-6B2ECE9C61AA}" srcOrd="1" destOrd="0" presId="urn:microsoft.com/office/officeart/2016/7/layout/BasicLinearProcessNumbered"/>
    <dgm:cxn modelId="{3DAB0EDB-EF83-CA4F-A524-BD7A37A9DEF1}" type="presParOf" srcId="{55D13C44-C3A6-6C4C-978D-F2B5DE262BDF}" destId="{86406ADC-BD66-054B-9F87-13C6E7EF1EE2}" srcOrd="2" destOrd="0" presId="urn:microsoft.com/office/officeart/2016/7/layout/BasicLinearProcessNumbered"/>
    <dgm:cxn modelId="{F234F8A3-3F7E-FD42-9B60-81FA4B07D039}" type="presParOf" srcId="{55D13C44-C3A6-6C4C-978D-F2B5DE262BDF}" destId="{505BF7A3-9412-3E46-ACA8-C9A1A08A22AF}" srcOrd="3" destOrd="0" presId="urn:microsoft.com/office/officeart/2016/7/layout/BasicLinearProcessNumbered"/>
    <dgm:cxn modelId="{647C34A0-E823-F347-B80C-24D079D4EE4E}" type="presParOf" srcId="{617DA8DF-992E-DD46-B70F-9601CB972D2C}" destId="{B951F283-5FDD-FB45-B99E-418AB8A86C28}" srcOrd="3" destOrd="0" presId="urn:microsoft.com/office/officeart/2016/7/layout/BasicLinearProcessNumbered"/>
    <dgm:cxn modelId="{BE3DA3D4-29F4-BB4A-804B-3A2041CCABC2}" type="presParOf" srcId="{617DA8DF-992E-DD46-B70F-9601CB972D2C}" destId="{FB4C147D-4028-8A41-AD76-2CCDBB4E5818}" srcOrd="4" destOrd="0" presId="urn:microsoft.com/office/officeart/2016/7/layout/BasicLinearProcessNumbered"/>
    <dgm:cxn modelId="{B1A18EE9-319D-F54F-9795-1D26B8AA1088}" type="presParOf" srcId="{FB4C147D-4028-8A41-AD76-2CCDBB4E5818}" destId="{702925F8-B7C4-914D-ABCD-2908D5944C5C}" srcOrd="0" destOrd="0" presId="urn:microsoft.com/office/officeart/2016/7/layout/BasicLinearProcessNumbered"/>
    <dgm:cxn modelId="{EB03CE1D-5665-C34C-BC9C-34A0D5730E0E}" type="presParOf" srcId="{FB4C147D-4028-8A41-AD76-2CCDBB4E5818}" destId="{7D15C092-A859-2347-BB3D-15157487A054}" srcOrd="1" destOrd="0" presId="urn:microsoft.com/office/officeart/2016/7/layout/BasicLinearProcessNumbered"/>
    <dgm:cxn modelId="{A31022CB-6F1F-5648-8E3C-4B454C27C1A3}" type="presParOf" srcId="{FB4C147D-4028-8A41-AD76-2CCDBB4E5818}" destId="{A854E4A1-D89E-4F42-97FC-9E47C9EFB5A0}" srcOrd="2" destOrd="0" presId="urn:microsoft.com/office/officeart/2016/7/layout/BasicLinearProcessNumbered"/>
    <dgm:cxn modelId="{8FD5825F-2981-734C-86D5-DAEF70EC2B9E}" type="presParOf" srcId="{FB4C147D-4028-8A41-AD76-2CCDBB4E5818}" destId="{11533833-A382-484A-B1EE-BB53416C3BF7}"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E50E3-B1C1-B941-9255-10D51E05C1C1}">
      <dsp:nvSpPr>
        <dsp:cNvPr id="0" name=""/>
        <dsp:cNvSpPr/>
      </dsp:nvSpPr>
      <dsp:spPr>
        <a:xfrm>
          <a:off x="30225" y="0"/>
          <a:ext cx="2574902" cy="29084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5828" tIns="330200" rIns="225828" bIns="33020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Poppins" pitchFamily="2" charset="77"/>
              <a:cs typeface="Poppins" pitchFamily="2" charset="77"/>
            </a:rPr>
            <a:t>Employment</a:t>
          </a:r>
        </a:p>
      </dsp:txBody>
      <dsp:txXfrm>
        <a:off x="30225" y="1105206"/>
        <a:ext cx="2574902" cy="1745062"/>
      </dsp:txXfrm>
    </dsp:sp>
    <dsp:sp modelId="{A94EF5E9-0998-474C-8905-80950AA08E6D}">
      <dsp:nvSpPr>
        <dsp:cNvPr id="0" name=""/>
        <dsp:cNvSpPr/>
      </dsp:nvSpPr>
      <dsp:spPr>
        <a:xfrm>
          <a:off x="1012017" y="290843"/>
          <a:ext cx="872531" cy="87253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26" tIns="12700" rIns="68026" bIns="12700" numCol="1" spcCol="1270" anchor="ctr" anchorCtr="0">
          <a:noAutofit/>
        </a:bodyPr>
        <a:lstStyle/>
        <a:p>
          <a:pPr marL="0" lvl="0" indent="0" algn="ctr" defTabSz="622300">
            <a:lnSpc>
              <a:spcPct val="90000"/>
            </a:lnSpc>
            <a:spcBef>
              <a:spcPct val="0"/>
            </a:spcBef>
            <a:spcAft>
              <a:spcPct val="35000"/>
            </a:spcAft>
            <a:buNone/>
          </a:pPr>
          <a:r>
            <a:rPr lang="en-US" sz="1400" kern="1200" dirty="0"/>
            <a:t>1</a:t>
          </a:r>
        </a:p>
      </dsp:txBody>
      <dsp:txXfrm>
        <a:off x="1139796" y="418622"/>
        <a:ext cx="616973" cy="616973"/>
      </dsp:txXfrm>
    </dsp:sp>
    <dsp:sp modelId="{3A9A9CB1-615C-614D-9882-47B7D9B455BC}">
      <dsp:nvSpPr>
        <dsp:cNvPr id="0" name=""/>
        <dsp:cNvSpPr/>
      </dsp:nvSpPr>
      <dsp:spPr>
        <a:xfrm>
          <a:off x="0" y="2908365"/>
          <a:ext cx="2896566"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AF110-B78C-4A4C-B7D3-2F9994F9DE5E}">
      <dsp:nvSpPr>
        <dsp:cNvPr id="0" name=""/>
        <dsp:cNvSpPr/>
      </dsp:nvSpPr>
      <dsp:spPr>
        <a:xfrm>
          <a:off x="2849583" y="0"/>
          <a:ext cx="2728159" cy="2908437"/>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5828" tIns="330200" rIns="225828" bIns="33020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Poppins" pitchFamily="2" charset="77"/>
              <a:cs typeface="Poppins" pitchFamily="2" charset="77"/>
            </a:rPr>
            <a:t>Housing</a:t>
          </a:r>
        </a:p>
      </dsp:txBody>
      <dsp:txXfrm>
        <a:off x="2849583" y="1105206"/>
        <a:ext cx="2728159" cy="1745062"/>
      </dsp:txXfrm>
    </dsp:sp>
    <dsp:sp modelId="{1F96E6BB-8AB0-DD41-B54A-6B2ECE9C61AA}">
      <dsp:nvSpPr>
        <dsp:cNvPr id="0" name=""/>
        <dsp:cNvSpPr/>
      </dsp:nvSpPr>
      <dsp:spPr>
        <a:xfrm flipH="1">
          <a:off x="4180231" y="368437"/>
          <a:ext cx="66958" cy="717342"/>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26" tIns="12700" rIns="68026" bIns="12700" numCol="1" spcCol="1270" anchor="ctr" anchorCtr="0">
          <a:noAutofit/>
        </a:bodyPr>
        <a:lstStyle/>
        <a:p>
          <a:pPr marL="0" lvl="0" indent="0" algn="ctr" defTabSz="622300">
            <a:lnSpc>
              <a:spcPct val="90000"/>
            </a:lnSpc>
            <a:spcBef>
              <a:spcPct val="0"/>
            </a:spcBef>
            <a:spcAft>
              <a:spcPct val="35000"/>
            </a:spcAft>
            <a:buNone/>
          </a:pPr>
          <a:r>
            <a:rPr lang="en-US" sz="1400" kern="1200" dirty="0"/>
            <a:t>2</a:t>
          </a:r>
        </a:p>
      </dsp:txBody>
      <dsp:txXfrm>
        <a:off x="4190037" y="473489"/>
        <a:ext cx="47346" cy="507238"/>
      </dsp:txXfrm>
    </dsp:sp>
    <dsp:sp modelId="{86406ADC-BD66-054B-9F87-13C6E7EF1EE2}">
      <dsp:nvSpPr>
        <dsp:cNvPr id="0" name=""/>
        <dsp:cNvSpPr/>
      </dsp:nvSpPr>
      <dsp:spPr>
        <a:xfrm>
          <a:off x="3186222" y="2908365"/>
          <a:ext cx="2896566"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925F8-B7C4-914D-ABCD-2908D5944C5C}">
      <dsp:nvSpPr>
        <dsp:cNvPr id="0" name=""/>
        <dsp:cNvSpPr/>
      </dsp:nvSpPr>
      <dsp:spPr>
        <a:xfrm>
          <a:off x="5820997" y="0"/>
          <a:ext cx="2896566" cy="290843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5828" tIns="330200" rIns="225828" bIns="33020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Poppins" pitchFamily="2" charset="77"/>
              <a:cs typeface="Poppins" pitchFamily="2" charset="77"/>
            </a:rPr>
            <a:t>Insurance</a:t>
          </a:r>
        </a:p>
      </dsp:txBody>
      <dsp:txXfrm>
        <a:off x="5820997" y="1105206"/>
        <a:ext cx="2896566" cy="1745062"/>
      </dsp:txXfrm>
    </dsp:sp>
    <dsp:sp modelId="{7D15C092-A859-2347-BB3D-15157487A054}">
      <dsp:nvSpPr>
        <dsp:cNvPr id="0" name=""/>
        <dsp:cNvSpPr/>
      </dsp:nvSpPr>
      <dsp:spPr>
        <a:xfrm>
          <a:off x="6847577" y="290843"/>
          <a:ext cx="872531" cy="87253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26" tIns="12700" rIns="68026" bIns="12700" numCol="1" spcCol="1270" anchor="ctr" anchorCtr="0">
          <a:noAutofit/>
        </a:bodyPr>
        <a:lstStyle/>
        <a:p>
          <a:pPr marL="0" lvl="0" indent="0" algn="ctr" defTabSz="622300">
            <a:lnSpc>
              <a:spcPct val="90000"/>
            </a:lnSpc>
            <a:spcBef>
              <a:spcPct val="0"/>
            </a:spcBef>
            <a:spcAft>
              <a:spcPct val="35000"/>
            </a:spcAft>
            <a:buNone/>
          </a:pPr>
          <a:r>
            <a:rPr lang="en-US" sz="1400" kern="1200" dirty="0"/>
            <a:t>3</a:t>
          </a:r>
        </a:p>
      </dsp:txBody>
      <dsp:txXfrm>
        <a:off x="6975356" y="418622"/>
        <a:ext cx="616973" cy="616973"/>
      </dsp:txXfrm>
    </dsp:sp>
    <dsp:sp modelId="{A854E4A1-D89E-4F42-97FC-9E47C9EFB5A0}">
      <dsp:nvSpPr>
        <dsp:cNvPr id="0" name=""/>
        <dsp:cNvSpPr/>
      </dsp:nvSpPr>
      <dsp:spPr>
        <a:xfrm>
          <a:off x="6372445" y="2908365"/>
          <a:ext cx="289656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0.60372</cdr:x>
      <cdr:y>0.64727</cdr:y>
    </cdr:from>
    <cdr:to>
      <cdr:x>1</cdr:x>
      <cdr:y>0.74947</cdr:y>
    </cdr:to>
    <cdr:sp macro="" textlink="">
      <cdr:nvSpPr>
        <cdr:cNvPr id="2" name="TextBox 1">
          <a:extLst xmlns:a="http://schemas.openxmlformats.org/drawingml/2006/main">
            <a:ext uri="{FF2B5EF4-FFF2-40B4-BE49-F238E27FC236}">
              <a16:creationId xmlns:a16="http://schemas.microsoft.com/office/drawing/2014/main" id="{1AA8828F-FDE3-FD47-A41D-FE09EC5A658F}"/>
            </a:ext>
          </a:extLst>
        </cdr:cNvPr>
        <cdr:cNvSpPr txBox="1"/>
      </cdr:nvSpPr>
      <cdr:spPr>
        <a:xfrm xmlns:a="http://schemas.openxmlformats.org/drawingml/2006/main">
          <a:off x="3714750" y="2895600"/>
          <a:ext cx="2438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B9671A-1F42-1438-31A3-97C9863B46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72AE891-949A-DE95-2027-8A463C5BD1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1/28/23</a:t>
            </a:r>
          </a:p>
        </p:txBody>
      </p:sp>
      <p:sp>
        <p:nvSpPr>
          <p:cNvPr id="4" name="Footer Placeholder 3">
            <a:extLst>
              <a:ext uri="{FF2B5EF4-FFF2-40B4-BE49-F238E27FC236}">
                <a16:creationId xmlns:a16="http://schemas.microsoft.com/office/drawing/2014/main" id="{68EF7A73-FDF7-67DD-5D8F-BC765E888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2C75ACB-E535-86B0-62DD-E8400F27C9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3DE4CD-97FA-594E-8965-09226AECA2BC}" type="slidenum">
              <a:rPr lang="en-US" smtClean="0"/>
              <a:t>‹#›</a:t>
            </a:fld>
            <a:endParaRPr lang="en-US" dirty="0"/>
          </a:p>
        </p:txBody>
      </p:sp>
    </p:spTree>
    <p:extLst>
      <p:ext uri="{BB962C8B-B14F-4D97-AF65-F5344CB8AC3E}">
        <p14:creationId xmlns:p14="http://schemas.microsoft.com/office/powerpoint/2010/main" val="87387646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r>
              <a:rPr lang="en-US" dirty="0"/>
              <a:t>1/28/23</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0BC83-4152-7843-A941-3940DE1D0F55}" type="slidenum">
              <a:rPr lang="en-US" smtClean="0"/>
              <a:t>‹#›</a:t>
            </a:fld>
            <a:endParaRPr lang="en-US" dirty="0"/>
          </a:p>
        </p:txBody>
      </p:sp>
    </p:spTree>
    <p:extLst>
      <p:ext uri="{BB962C8B-B14F-4D97-AF65-F5344CB8AC3E}">
        <p14:creationId xmlns:p14="http://schemas.microsoft.com/office/powerpoint/2010/main" val="92572067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0BC83-4152-7843-A941-3940DE1D0F55}" type="slidenum">
              <a:rPr lang="en-US" smtClean="0"/>
              <a:t>7</a:t>
            </a:fld>
            <a:endParaRPr lang="en-US" dirty="0"/>
          </a:p>
        </p:txBody>
      </p:sp>
      <p:sp>
        <p:nvSpPr>
          <p:cNvPr id="5" name="Date Placeholder 4">
            <a:extLst>
              <a:ext uri="{FF2B5EF4-FFF2-40B4-BE49-F238E27FC236}">
                <a16:creationId xmlns:a16="http://schemas.microsoft.com/office/drawing/2014/main" id="{F87536F6-17A6-C599-B16C-1F608A1E2DDF}"/>
              </a:ext>
            </a:extLst>
          </p:cNvPr>
          <p:cNvSpPr>
            <a:spLocks noGrp="1"/>
          </p:cNvSpPr>
          <p:nvPr>
            <p:ph type="dt" idx="1"/>
          </p:nvPr>
        </p:nvSpPr>
        <p:spPr/>
        <p:txBody>
          <a:bodyPr/>
          <a:lstStyle/>
          <a:p>
            <a:r>
              <a:rPr lang="en-US" dirty="0"/>
              <a:t>1/28/23</a:t>
            </a:r>
          </a:p>
        </p:txBody>
      </p:sp>
      <p:sp>
        <p:nvSpPr>
          <p:cNvPr id="6" name="Header Placeholder 5">
            <a:extLst>
              <a:ext uri="{FF2B5EF4-FFF2-40B4-BE49-F238E27FC236}">
                <a16:creationId xmlns:a16="http://schemas.microsoft.com/office/drawing/2014/main" id="{1B177BCF-6101-0E6A-3752-09D0DACBEF69}"/>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72148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750B986B-05DD-0046-827C-0B12EC3AEC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AE43CC0C-90C9-DA45-AEDE-6A868528D9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7" name="Slide Number Placeholder 3">
            <a:extLst>
              <a:ext uri="{FF2B5EF4-FFF2-40B4-BE49-F238E27FC236}">
                <a16:creationId xmlns:a16="http://schemas.microsoft.com/office/drawing/2014/main" id="{8964165A-08F3-EA4D-98F3-B3B30625F5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FB4819-3DFB-5446-9A1A-FEECF11BE9F4}" type="slidenum">
              <a:rPr lang="en-US" altLang="en-US" smtClean="0">
                <a:latin typeface="Arial" panose="020B0604020202020204" pitchFamily="34" charset="0"/>
              </a:rPr>
              <a:pPr>
                <a:spcBef>
                  <a:spcPct val="0"/>
                </a:spcBef>
              </a:pPr>
              <a:t>30</a:t>
            </a:fld>
            <a:endParaRPr lang="en-US" altLang="en-US" dirty="0">
              <a:latin typeface="Arial" panose="020B0604020202020204" pitchFamily="34" charset="0"/>
            </a:endParaRPr>
          </a:p>
        </p:txBody>
      </p:sp>
      <p:sp>
        <p:nvSpPr>
          <p:cNvPr id="2" name="Date Placeholder 1">
            <a:extLst>
              <a:ext uri="{FF2B5EF4-FFF2-40B4-BE49-F238E27FC236}">
                <a16:creationId xmlns:a16="http://schemas.microsoft.com/office/drawing/2014/main" id="{28B5C0D4-5185-7FAD-E07A-A175FFC07212}"/>
              </a:ext>
            </a:extLst>
          </p:cNvPr>
          <p:cNvSpPr>
            <a:spLocks noGrp="1"/>
          </p:cNvSpPr>
          <p:nvPr>
            <p:ph type="dt" idx="1"/>
          </p:nvPr>
        </p:nvSpPr>
        <p:spPr/>
        <p:txBody>
          <a:bodyPr/>
          <a:lstStyle/>
          <a:p>
            <a:r>
              <a:rPr lang="en-US" dirty="0"/>
              <a:t>1/28/23</a:t>
            </a:r>
          </a:p>
        </p:txBody>
      </p:sp>
      <p:sp>
        <p:nvSpPr>
          <p:cNvPr id="3" name="Footer Placeholder 2">
            <a:extLst>
              <a:ext uri="{FF2B5EF4-FFF2-40B4-BE49-F238E27FC236}">
                <a16:creationId xmlns:a16="http://schemas.microsoft.com/office/drawing/2014/main" id="{64B74D52-5384-78E9-8348-6A21965D7F98}"/>
              </a:ext>
            </a:extLst>
          </p:cNvPr>
          <p:cNvSpPr>
            <a:spLocks noGrp="1"/>
          </p:cNvSpPr>
          <p:nvPr>
            <p:ph type="ftr" sz="quarter" idx="4"/>
          </p:nvPr>
        </p:nvSpPr>
        <p:spPr/>
        <p:txBody>
          <a:bodyPr/>
          <a:lstStyle/>
          <a:p>
            <a:r>
              <a:rPr lang="en-US" dirty="0"/>
              <a:t>www.diversifiedresourcenetwork.org</a:t>
            </a:r>
          </a:p>
        </p:txBody>
      </p:sp>
      <p:sp>
        <p:nvSpPr>
          <p:cNvPr id="4" name="Header Placeholder 3">
            <a:extLst>
              <a:ext uri="{FF2B5EF4-FFF2-40B4-BE49-F238E27FC236}">
                <a16:creationId xmlns:a16="http://schemas.microsoft.com/office/drawing/2014/main" id="{300C3E73-A1E8-85CA-900C-AF28CAF6B548}"/>
              </a:ext>
            </a:extLst>
          </p:cNvPr>
          <p:cNvSpPr>
            <a:spLocks noGrp="1"/>
          </p:cNvSpPr>
          <p:nvPr>
            <p:ph type="hdr" sz="quarter"/>
          </p:nvPr>
        </p:nvSpPr>
        <p:spPr/>
        <p:txBody>
          <a:bodyPr/>
          <a:lstStyle/>
          <a:p>
            <a:r>
              <a:rPr lang="en-US" dirty="0"/>
              <a:t>BUILDING BLACK WEALTH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BUILDING BLACK WEALTH</a:t>
            </a:r>
          </a:p>
        </p:txBody>
      </p:sp>
      <p:sp>
        <p:nvSpPr>
          <p:cNvPr id="5" name="Date Placeholder 4"/>
          <p:cNvSpPr>
            <a:spLocks noGrp="1"/>
          </p:cNvSpPr>
          <p:nvPr>
            <p:ph type="dt" idx="1"/>
          </p:nvPr>
        </p:nvSpPr>
        <p:spPr/>
        <p:txBody>
          <a:bodyPr/>
          <a:lstStyle/>
          <a:p>
            <a:r>
              <a:rPr lang="en-US" dirty="0"/>
              <a:t>1/28/23</a:t>
            </a:r>
          </a:p>
        </p:txBody>
      </p:sp>
      <p:sp>
        <p:nvSpPr>
          <p:cNvPr id="6" name="Footer Placeholder 5"/>
          <p:cNvSpPr>
            <a:spLocks noGrp="1"/>
          </p:cNvSpPr>
          <p:nvPr>
            <p:ph type="ftr" sz="quarter" idx="4"/>
          </p:nvPr>
        </p:nvSpPr>
        <p:spPr/>
        <p:txBody>
          <a:bodyPr/>
          <a:lstStyle/>
          <a:p>
            <a:r>
              <a:rPr lang="en-US" dirty="0"/>
              <a:t>www.diversifiedresourcenetwork.org</a:t>
            </a:r>
          </a:p>
        </p:txBody>
      </p:sp>
      <p:sp>
        <p:nvSpPr>
          <p:cNvPr id="7" name="Slide Number Placeholder 6"/>
          <p:cNvSpPr>
            <a:spLocks noGrp="1"/>
          </p:cNvSpPr>
          <p:nvPr>
            <p:ph type="sldNum" sz="quarter" idx="5"/>
          </p:nvPr>
        </p:nvSpPr>
        <p:spPr/>
        <p:txBody>
          <a:bodyPr/>
          <a:lstStyle/>
          <a:p>
            <a:fld id="{38EF8887-8844-E649-A4A4-341C435B449A}" type="slidenum">
              <a:rPr lang="en-US" smtClean="0"/>
              <a:t>33</a:t>
            </a:fld>
            <a:endParaRPr lang="en-US" dirty="0"/>
          </a:p>
        </p:txBody>
      </p:sp>
    </p:spTree>
    <p:extLst>
      <p:ext uri="{BB962C8B-B14F-4D97-AF65-F5344CB8AC3E}">
        <p14:creationId xmlns:p14="http://schemas.microsoft.com/office/powerpoint/2010/main" val="85147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Shanika 82 – 92  </a:t>
            </a:r>
          </a:p>
        </p:txBody>
      </p:sp>
      <p:sp>
        <p:nvSpPr>
          <p:cNvPr id="4" name="Header Placeholder 3"/>
          <p:cNvSpPr>
            <a:spLocks noGrp="1"/>
          </p:cNvSpPr>
          <p:nvPr>
            <p:ph type="hdr" sz="quarter"/>
          </p:nvPr>
        </p:nvSpPr>
        <p:spPr/>
        <p:txBody>
          <a:bodyPr/>
          <a:lstStyle/>
          <a:p>
            <a:pPr>
              <a:defRPr/>
            </a:pPr>
            <a:r>
              <a:rPr lang="en-US" dirty="0"/>
              <a:t>BUILDING BLACK WEALTH</a:t>
            </a:r>
          </a:p>
        </p:txBody>
      </p:sp>
      <p:sp>
        <p:nvSpPr>
          <p:cNvPr id="5" name="Date Placeholder 4"/>
          <p:cNvSpPr>
            <a:spLocks noGrp="1"/>
          </p:cNvSpPr>
          <p:nvPr>
            <p:ph type="dt" idx="1"/>
          </p:nvPr>
        </p:nvSpPr>
        <p:spPr/>
        <p:txBody>
          <a:bodyPr/>
          <a:lstStyle/>
          <a:p>
            <a:pPr>
              <a:defRPr/>
            </a:pPr>
            <a:r>
              <a:rPr lang="en-US" altLang="en-US" dirty="0"/>
              <a:t>1/28/23</a:t>
            </a:r>
          </a:p>
        </p:txBody>
      </p:sp>
      <p:sp>
        <p:nvSpPr>
          <p:cNvPr id="6" name="Footer Placeholder 5"/>
          <p:cNvSpPr>
            <a:spLocks noGrp="1"/>
          </p:cNvSpPr>
          <p:nvPr>
            <p:ph type="ftr" sz="quarter" idx="4"/>
          </p:nvPr>
        </p:nvSpPr>
        <p:spPr/>
        <p:txBody>
          <a:bodyPr/>
          <a:lstStyle/>
          <a:p>
            <a:pPr>
              <a:defRPr/>
            </a:pPr>
            <a:r>
              <a:rPr lang="en-US" dirty="0"/>
              <a:t>www.diversifiedresourcenetwork.org</a:t>
            </a:r>
          </a:p>
        </p:txBody>
      </p:sp>
      <p:sp>
        <p:nvSpPr>
          <p:cNvPr id="7" name="Slide Number Placeholder 6"/>
          <p:cNvSpPr>
            <a:spLocks noGrp="1"/>
          </p:cNvSpPr>
          <p:nvPr>
            <p:ph type="sldNum" sz="quarter" idx="5"/>
          </p:nvPr>
        </p:nvSpPr>
        <p:spPr/>
        <p:txBody>
          <a:bodyPr/>
          <a:lstStyle/>
          <a:p>
            <a:pPr>
              <a:defRPr/>
            </a:pPr>
            <a:fld id="{B07C416F-A3DC-4D2B-BEBD-095E1780EFD6}" type="slidenum">
              <a:rPr lang="en-US" altLang="en-US" smtClean="0"/>
              <a:pPr>
                <a:defRPr/>
              </a:pPr>
              <a:t>41</a:t>
            </a:fld>
            <a:endParaRPr lang="en-US" altLang="en-US" dirty="0"/>
          </a:p>
        </p:txBody>
      </p:sp>
    </p:spTree>
    <p:extLst>
      <p:ext uri="{BB962C8B-B14F-4D97-AF65-F5344CB8AC3E}">
        <p14:creationId xmlns:p14="http://schemas.microsoft.com/office/powerpoint/2010/main" val="148121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4AB03-B73F-4515-BACD-7E41F6B93D38}" type="slidenum">
              <a:rPr lang="en-US" smtClean="0"/>
              <a:pPr/>
              <a:t>43</a:t>
            </a:fld>
            <a:endParaRPr lang="en-US" dirty="0"/>
          </a:p>
        </p:txBody>
      </p:sp>
      <p:sp>
        <p:nvSpPr>
          <p:cNvPr id="5" name="Date Placeholder 4"/>
          <p:cNvSpPr>
            <a:spLocks noGrp="1"/>
          </p:cNvSpPr>
          <p:nvPr>
            <p:ph type="dt" idx="11"/>
          </p:nvPr>
        </p:nvSpPr>
        <p:spPr/>
        <p:txBody>
          <a:bodyPr/>
          <a:lstStyle/>
          <a:p>
            <a:pPr>
              <a:defRPr/>
            </a:pPr>
            <a:r>
              <a:rPr lang="en-US" altLang="en-US" dirty="0"/>
              <a:t>1/28/23</a:t>
            </a:r>
          </a:p>
        </p:txBody>
      </p:sp>
      <p:sp>
        <p:nvSpPr>
          <p:cNvPr id="6" name="Header Placeholder 5"/>
          <p:cNvSpPr>
            <a:spLocks noGrp="1"/>
          </p:cNvSpPr>
          <p:nvPr>
            <p:ph type="hdr" sz="quarter" idx="12"/>
          </p:nvPr>
        </p:nvSpPr>
        <p:spPr/>
        <p:txBody>
          <a:bodyPr/>
          <a:lstStyle/>
          <a:p>
            <a:pPr>
              <a:defRPr/>
            </a:pPr>
            <a:r>
              <a:rPr lang="en-US" dirty="0"/>
              <a:t>BUILDING BLACK WEALTH</a:t>
            </a:r>
          </a:p>
        </p:txBody>
      </p:sp>
      <p:sp>
        <p:nvSpPr>
          <p:cNvPr id="7" name="Footer Placeholder 6">
            <a:extLst>
              <a:ext uri="{FF2B5EF4-FFF2-40B4-BE49-F238E27FC236}">
                <a16:creationId xmlns:a16="http://schemas.microsoft.com/office/drawing/2014/main" id="{1D0792C7-BC8E-8D44-BF47-E59466591B5B}"/>
              </a:ext>
            </a:extLst>
          </p:cNvPr>
          <p:cNvSpPr>
            <a:spLocks noGrp="1"/>
          </p:cNvSpPr>
          <p:nvPr>
            <p:ph type="ftr" sz="quarter" idx="13"/>
          </p:nvPr>
        </p:nvSpPr>
        <p:spPr/>
        <p:txBody>
          <a:bodyPr/>
          <a:lstStyle/>
          <a:p>
            <a:pPr>
              <a:defRPr/>
            </a:pPr>
            <a:r>
              <a:rPr lang="en-US" dirty="0"/>
              <a:t>www.diversifiedresourcenetwork.org</a:t>
            </a:r>
          </a:p>
        </p:txBody>
      </p:sp>
    </p:spTree>
    <p:extLst>
      <p:ext uri="{BB962C8B-B14F-4D97-AF65-F5344CB8AC3E}">
        <p14:creationId xmlns:p14="http://schemas.microsoft.com/office/powerpoint/2010/main" val="183263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38"/>
              </a:spcBef>
            </a:pPr>
            <a:r>
              <a:rPr lang="en-US" altLang="en-US" dirty="0">
                <a:latin typeface="Arial" panose="020B0604020202020204" pitchFamily="34" charset="0"/>
                <a:cs typeface="Arial" panose="020B0604020202020204" pitchFamily="34" charset="0"/>
              </a:rPr>
              <a:t>REVIEW RESOURCES</a:t>
            </a:r>
          </a:p>
          <a:p>
            <a:pPr eaLnBrk="1" hangingPunct="1">
              <a:spcBef>
                <a:spcPts val="638"/>
              </a:spcBef>
            </a:pPr>
            <a:r>
              <a:rPr lang="en-US" altLang="en-US" dirty="0">
                <a:latin typeface="Arial" panose="020B0604020202020204" pitchFamily="34" charset="0"/>
                <a:cs typeface="Arial" panose="020B0604020202020204" pitchFamily="34" charset="0"/>
              </a:rPr>
              <a:t>----------------------</a:t>
            </a:r>
          </a:p>
        </p:txBody>
      </p:sp>
      <p:sp>
        <p:nvSpPr>
          <p:cNvPr id="182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BD64D6-5C7F-4564-9ADF-0FBD9D07DCAF}" type="slidenum">
              <a:rPr lang="en-US" altLang="en-US"/>
              <a:pPr>
                <a:spcBef>
                  <a:spcPct val="0"/>
                </a:spcBef>
              </a:pPr>
              <a:t>44</a:t>
            </a:fld>
            <a:endParaRPr lang="en-US" altLang="en-US" dirty="0"/>
          </a:p>
        </p:txBody>
      </p:sp>
      <p:sp>
        <p:nvSpPr>
          <p:cNvPr id="2" name="Date Placeholder 1"/>
          <p:cNvSpPr>
            <a:spLocks noGrp="1"/>
          </p:cNvSpPr>
          <p:nvPr>
            <p:ph type="dt" idx="10"/>
          </p:nvPr>
        </p:nvSpPr>
        <p:spPr/>
        <p:txBody>
          <a:bodyPr/>
          <a:lstStyle/>
          <a:p>
            <a:pPr>
              <a:defRPr/>
            </a:pPr>
            <a:r>
              <a:rPr lang="en-US" altLang="en-US" dirty="0"/>
              <a:t>1/28/23</a:t>
            </a:r>
          </a:p>
        </p:txBody>
      </p:sp>
      <p:sp>
        <p:nvSpPr>
          <p:cNvPr id="3" name="Header Placeholder 2"/>
          <p:cNvSpPr>
            <a:spLocks noGrp="1"/>
          </p:cNvSpPr>
          <p:nvPr>
            <p:ph type="hdr" sz="quarter" idx="11"/>
          </p:nvPr>
        </p:nvSpPr>
        <p:spPr/>
        <p:txBody>
          <a:bodyPr/>
          <a:lstStyle/>
          <a:p>
            <a:pPr>
              <a:defRPr/>
            </a:pPr>
            <a:r>
              <a:rPr lang="en-US" dirty="0"/>
              <a:t>BUILDING BLACK WEALTH</a:t>
            </a:r>
          </a:p>
        </p:txBody>
      </p:sp>
      <p:sp>
        <p:nvSpPr>
          <p:cNvPr id="4" name="Footer Placeholder 3">
            <a:extLst>
              <a:ext uri="{FF2B5EF4-FFF2-40B4-BE49-F238E27FC236}">
                <a16:creationId xmlns:a16="http://schemas.microsoft.com/office/drawing/2014/main" id="{4080814C-3487-8847-97F1-E9FF0B0332E6}"/>
              </a:ext>
            </a:extLst>
          </p:cNvPr>
          <p:cNvSpPr>
            <a:spLocks noGrp="1"/>
          </p:cNvSpPr>
          <p:nvPr>
            <p:ph type="ftr" sz="quarter" idx="12"/>
          </p:nvPr>
        </p:nvSpPr>
        <p:spPr/>
        <p:txBody>
          <a:bodyPr/>
          <a:lstStyle/>
          <a:p>
            <a:pPr>
              <a:defRPr/>
            </a:pPr>
            <a:r>
              <a:rPr lang="en-US" dirty="0"/>
              <a:t>www.diversifiedresourcenetwork.org</a:t>
            </a:r>
          </a:p>
        </p:txBody>
      </p:sp>
    </p:spTree>
    <p:extLst>
      <p:ext uri="{BB962C8B-B14F-4D97-AF65-F5344CB8AC3E}">
        <p14:creationId xmlns:p14="http://schemas.microsoft.com/office/powerpoint/2010/main" val="3003703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38"/>
              </a:spcBef>
            </a:pPr>
            <a:r>
              <a:rPr lang="en-US" altLang="en-US" dirty="0">
                <a:latin typeface="Arial" panose="020B0604020202020204" pitchFamily="34" charset="0"/>
                <a:cs typeface="Arial" panose="020B0604020202020204" pitchFamily="34" charset="0"/>
              </a:rPr>
              <a:t>REVIEW RESOURCES</a:t>
            </a:r>
          </a:p>
          <a:p>
            <a:pPr eaLnBrk="1" hangingPunct="1">
              <a:spcBef>
                <a:spcPts val="638"/>
              </a:spcBef>
            </a:pPr>
            <a:r>
              <a:rPr lang="en-US" altLang="en-US" dirty="0">
                <a:latin typeface="Arial" panose="020B0604020202020204" pitchFamily="34" charset="0"/>
                <a:cs typeface="Arial" panose="020B0604020202020204" pitchFamily="34" charset="0"/>
              </a:rPr>
              <a:t>----------------------</a:t>
            </a:r>
          </a:p>
          <a:p>
            <a:pPr eaLnBrk="1" hangingPunct="1">
              <a:spcBef>
                <a:spcPct val="0"/>
              </a:spcBef>
            </a:pPr>
            <a:endParaRPr lang="en-US" altLang="en-US" dirty="0"/>
          </a:p>
        </p:txBody>
      </p:sp>
      <p:sp>
        <p:nvSpPr>
          <p:cNvPr id="184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E486135-C77A-4941-80D7-E85FE71E30C2}" type="slidenum">
              <a:rPr lang="en-US" altLang="en-US"/>
              <a:pPr>
                <a:spcBef>
                  <a:spcPct val="0"/>
                </a:spcBef>
              </a:pPr>
              <a:t>45</a:t>
            </a:fld>
            <a:endParaRPr lang="en-US" altLang="en-US" dirty="0"/>
          </a:p>
        </p:txBody>
      </p:sp>
      <p:sp>
        <p:nvSpPr>
          <p:cNvPr id="2" name="Date Placeholder 1"/>
          <p:cNvSpPr>
            <a:spLocks noGrp="1"/>
          </p:cNvSpPr>
          <p:nvPr>
            <p:ph type="dt" idx="10"/>
          </p:nvPr>
        </p:nvSpPr>
        <p:spPr/>
        <p:txBody>
          <a:bodyPr/>
          <a:lstStyle/>
          <a:p>
            <a:pPr>
              <a:defRPr/>
            </a:pPr>
            <a:r>
              <a:rPr lang="en-US" altLang="en-US" dirty="0"/>
              <a:t>1/28/23</a:t>
            </a:r>
          </a:p>
        </p:txBody>
      </p:sp>
      <p:sp>
        <p:nvSpPr>
          <p:cNvPr id="3" name="Header Placeholder 2"/>
          <p:cNvSpPr>
            <a:spLocks noGrp="1"/>
          </p:cNvSpPr>
          <p:nvPr>
            <p:ph type="hdr" sz="quarter" idx="11"/>
          </p:nvPr>
        </p:nvSpPr>
        <p:spPr/>
        <p:txBody>
          <a:bodyPr/>
          <a:lstStyle/>
          <a:p>
            <a:pPr>
              <a:defRPr/>
            </a:pPr>
            <a:r>
              <a:rPr lang="en-US" dirty="0"/>
              <a:t>BUILDING BLACK WEALTH</a:t>
            </a:r>
          </a:p>
        </p:txBody>
      </p:sp>
      <p:sp>
        <p:nvSpPr>
          <p:cNvPr id="4" name="Footer Placeholder 3">
            <a:extLst>
              <a:ext uri="{FF2B5EF4-FFF2-40B4-BE49-F238E27FC236}">
                <a16:creationId xmlns:a16="http://schemas.microsoft.com/office/drawing/2014/main" id="{948AED87-979E-7E41-80DF-EE2AF887057C}"/>
              </a:ext>
            </a:extLst>
          </p:cNvPr>
          <p:cNvSpPr>
            <a:spLocks noGrp="1"/>
          </p:cNvSpPr>
          <p:nvPr>
            <p:ph type="ftr" sz="quarter" idx="12"/>
          </p:nvPr>
        </p:nvSpPr>
        <p:spPr/>
        <p:txBody>
          <a:bodyPr/>
          <a:lstStyle/>
          <a:p>
            <a:pPr>
              <a:defRPr/>
            </a:pPr>
            <a:r>
              <a:rPr lang="en-US" dirty="0"/>
              <a:t>www.diversifiedresourcenetwork.org</a:t>
            </a:r>
          </a:p>
        </p:txBody>
      </p:sp>
    </p:spTree>
    <p:extLst>
      <p:ext uri="{BB962C8B-B14F-4D97-AF65-F5344CB8AC3E}">
        <p14:creationId xmlns:p14="http://schemas.microsoft.com/office/powerpoint/2010/main" val="63231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BUILDING BLACK WEALTH</a:t>
            </a:r>
          </a:p>
        </p:txBody>
      </p:sp>
      <p:sp>
        <p:nvSpPr>
          <p:cNvPr id="5" name="Date Placeholder 4"/>
          <p:cNvSpPr>
            <a:spLocks noGrp="1"/>
          </p:cNvSpPr>
          <p:nvPr>
            <p:ph type="dt" idx="1"/>
          </p:nvPr>
        </p:nvSpPr>
        <p:spPr/>
        <p:txBody>
          <a:bodyPr/>
          <a:lstStyle/>
          <a:p>
            <a:pPr>
              <a:defRPr/>
            </a:pPr>
            <a:r>
              <a:rPr lang="en-US" altLang="en-US" dirty="0"/>
              <a:t>1/28/23</a:t>
            </a:r>
          </a:p>
        </p:txBody>
      </p:sp>
      <p:sp>
        <p:nvSpPr>
          <p:cNvPr id="6" name="Footer Placeholder 5"/>
          <p:cNvSpPr>
            <a:spLocks noGrp="1"/>
          </p:cNvSpPr>
          <p:nvPr>
            <p:ph type="ftr" sz="quarter" idx="4"/>
          </p:nvPr>
        </p:nvSpPr>
        <p:spPr/>
        <p:txBody>
          <a:bodyPr/>
          <a:lstStyle/>
          <a:p>
            <a:pPr>
              <a:defRPr/>
            </a:pPr>
            <a:r>
              <a:rPr lang="en-US" dirty="0"/>
              <a:t>www.diversifiedresourcenetwork.org</a:t>
            </a:r>
          </a:p>
        </p:txBody>
      </p:sp>
      <p:sp>
        <p:nvSpPr>
          <p:cNvPr id="7" name="Slide Number Placeholder 6"/>
          <p:cNvSpPr>
            <a:spLocks noGrp="1"/>
          </p:cNvSpPr>
          <p:nvPr>
            <p:ph type="sldNum" sz="quarter" idx="5"/>
          </p:nvPr>
        </p:nvSpPr>
        <p:spPr/>
        <p:txBody>
          <a:bodyPr/>
          <a:lstStyle/>
          <a:p>
            <a:pPr>
              <a:defRPr/>
            </a:pPr>
            <a:fld id="{B07C416F-A3DC-4D2B-BEBD-095E1780EFD6}" type="slidenum">
              <a:rPr lang="en-US" altLang="en-US" smtClean="0"/>
              <a:pPr>
                <a:defRPr/>
              </a:pPr>
              <a:t>46</a:t>
            </a:fld>
            <a:endParaRPr lang="en-US" altLang="en-US" dirty="0"/>
          </a:p>
        </p:txBody>
      </p:sp>
    </p:spTree>
    <p:extLst>
      <p:ext uri="{BB962C8B-B14F-4D97-AF65-F5344CB8AC3E}">
        <p14:creationId xmlns:p14="http://schemas.microsoft.com/office/powerpoint/2010/main" val="148721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0BC83-4152-7843-A941-3940DE1D0F55}" type="slidenum">
              <a:rPr lang="en-US" smtClean="0"/>
              <a:t>8</a:t>
            </a:fld>
            <a:endParaRPr lang="en-US" dirty="0"/>
          </a:p>
        </p:txBody>
      </p:sp>
      <p:sp>
        <p:nvSpPr>
          <p:cNvPr id="5" name="Date Placeholder 4">
            <a:extLst>
              <a:ext uri="{FF2B5EF4-FFF2-40B4-BE49-F238E27FC236}">
                <a16:creationId xmlns:a16="http://schemas.microsoft.com/office/drawing/2014/main" id="{0D0F3091-615C-4C87-3F2B-3FDFC9C037D3}"/>
              </a:ext>
            </a:extLst>
          </p:cNvPr>
          <p:cNvSpPr>
            <a:spLocks noGrp="1"/>
          </p:cNvSpPr>
          <p:nvPr>
            <p:ph type="dt" idx="1"/>
          </p:nvPr>
        </p:nvSpPr>
        <p:spPr/>
        <p:txBody>
          <a:bodyPr/>
          <a:lstStyle/>
          <a:p>
            <a:r>
              <a:rPr lang="en-US" dirty="0"/>
              <a:t>1/28/23</a:t>
            </a:r>
          </a:p>
        </p:txBody>
      </p:sp>
      <p:sp>
        <p:nvSpPr>
          <p:cNvPr id="6" name="Header Placeholder 5">
            <a:extLst>
              <a:ext uri="{FF2B5EF4-FFF2-40B4-BE49-F238E27FC236}">
                <a16:creationId xmlns:a16="http://schemas.microsoft.com/office/drawing/2014/main" id="{0499C2A9-A2F8-E11D-4F0D-5CFE54E14E3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9122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0BC83-4152-7843-A941-3940DE1D0F55}" type="slidenum">
              <a:rPr lang="en-US" smtClean="0"/>
              <a:t>22</a:t>
            </a:fld>
            <a:endParaRPr lang="en-US" dirty="0"/>
          </a:p>
        </p:txBody>
      </p:sp>
      <p:sp>
        <p:nvSpPr>
          <p:cNvPr id="5" name="Date Placeholder 4">
            <a:extLst>
              <a:ext uri="{FF2B5EF4-FFF2-40B4-BE49-F238E27FC236}">
                <a16:creationId xmlns:a16="http://schemas.microsoft.com/office/drawing/2014/main" id="{92BC18D5-81DF-0FB6-D5B3-4493EB332F03}"/>
              </a:ext>
            </a:extLst>
          </p:cNvPr>
          <p:cNvSpPr>
            <a:spLocks noGrp="1"/>
          </p:cNvSpPr>
          <p:nvPr>
            <p:ph type="dt" idx="1"/>
          </p:nvPr>
        </p:nvSpPr>
        <p:spPr/>
        <p:txBody>
          <a:bodyPr/>
          <a:lstStyle/>
          <a:p>
            <a:r>
              <a:rPr lang="en-US" dirty="0"/>
              <a:t>1/28/23</a:t>
            </a:r>
          </a:p>
        </p:txBody>
      </p:sp>
      <p:sp>
        <p:nvSpPr>
          <p:cNvPr id="6" name="Header Placeholder 5">
            <a:extLst>
              <a:ext uri="{FF2B5EF4-FFF2-40B4-BE49-F238E27FC236}">
                <a16:creationId xmlns:a16="http://schemas.microsoft.com/office/drawing/2014/main" id="{EAA15A38-7357-4595-20A3-AB5C90B705B4}"/>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41287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Verify the accuracy of this information. Incorrect information could have an impact on the report. Correct all incorrect data.</a:t>
            </a:r>
          </a:p>
        </p:txBody>
      </p:sp>
      <p:sp>
        <p:nvSpPr>
          <p:cNvPr id="4" name="Slide Number Placeholder 3"/>
          <p:cNvSpPr>
            <a:spLocks noGrp="1"/>
          </p:cNvSpPr>
          <p:nvPr>
            <p:ph type="sldNum" sz="quarter" idx="5"/>
          </p:nvPr>
        </p:nvSpPr>
        <p:spPr/>
        <p:txBody>
          <a:bodyPr/>
          <a:lstStyle/>
          <a:p>
            <a:fld id="{08152473-7514-4712-BDB5-2DBC925D443B}" type="slidenum">
              <a:rPr lang="en-US" smtClean="0"/>
              <a:t>23</a:t>
            </a:fld>
            <a:endParaRPr lang="en-US" dirty="0"/>
          </a:p>
        </p:txBody>
      </p:sp>
      <p:sp>
        <p:nvSpPr>
          <p:cNvPr id="5" name="Date Placeholder 4">
            <a:extLst>
              <a:ext uri="{FF2B5EF4-FFF2-40B4-BE49-F238E27FC236}">
                <a16:creationId xmlns:a16="http://schemas.microsoft.com/office/drawing/2014/main" id="{97464B0E-D940-93C4-ECE8-69DBC52047C3}"/>
              </a:ext>
            </a:extLst>
          </p:cNvPr>
          <p:cNvSpPr>
            <a:spLocks noGrp="1"/>
          </p:cNvSpPr>
          <p:nvPr>
            <p:ph type="dt" idx="1"/>
          </p:nvPr>
        </p:nvSpPr>
        <p:spPr/>
        <p:txBody>
          <a:bodyPr/>
          <a:lstStyle/>
          <a:p>
            <a:r>
              <a:rPr lang="en-US" dirty="0"/>
              <a:t>1/28/23</a:t>
            </a:r>
          </a:p>
        </p:txBody>
      </p:sp>
      <p:sp>
        <p:nvSpPr>
          <p:cNvPr id="6" name="Footer Placeholder 5">
            <a:extLst>
              <a:ext uri="{FF2B5EF4-FFF2-40B4-BE49-F238E27FC236}">
                <a16:creationId xmlns:a16="http://schemas.microsoft.com/office/drawing/2014/main" id="{7D8C4A16-C437-49B5-F8DB-CDA0DA8EEF0D}"/>
              </a:ext>
            </a:extLst>
          </p:cNvPr>
          <p:cNvSpPr>
            <a:spLocks noGrp="1"/>
          </p:cNvSpPr>
          <p:nvPr>
            <p:ph type="ftr" sz="quarter" idx="4"/>
          </p:nvPr>
        </p:nvSpPr>
        <p:spPr/>
        <p:txBody>
          <a:bodyPr/>
          <a:lstStyle/>
          <a:p>
            <a:r>
              <a:rPr lang="en-US" dirty="0"/>
              <a:t>www.diversifiedresourcenetwork.org</a:t>
            </a:r>
          </a:p>
        </p:txBody>
      </p:sp>
      <p:sp>
        <p:nvSpPr>
          <p:cNvPr id="7" name="Header Placeholder 6">
            <a:extLst>
              <a:ext uri="{FF2B5EF4-FFF2-40B4-BE49-F238E27FC236}">
                <a16:creationId xmlns:a16="http://schemas.microsoft.com/office/drawing/2014/main" id="{E4ACBF08-18A1-49D9-F450-8F02F0829330}"/>
              </a:ext>
            </a:extLst>
          </p:cNvPr>
          <p:cNvSpPr>
            <a:spLocks noGrp="1"/>
          </p:cNvSpPr>
          <p:nvPr>
            <p:ph type="hdr" sz="quarter"/>
          </p:nvPr>
        </p:nvSpPr>
        <p:spPr/>
        <p:txBody>
          <a:bodyPr/>
          <a:lstStyle/>
          <a:p>
            <a:r>
              <a:rPr lang="en-US" dirty="0"/>
              <a:t>BUILDING BLACK WEALTH</a:t>
            </a:r>
          </a:p>
        </p:txBody>
      </p:sp>
    </p:spTree>
    <p:extLst>
      <p:ext uri="{BB962C8B-B14F-4D97-AF65-F5344CB8AC3E}">
        <p14:creationId xmlns:p14="http://schemas.microsoft.com/office/powerpoint/2010/main" val="75104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84DE06F0-E51C-BB4E-8000-DF6E7F2E85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2E9B2B9C-98E1-624E-9F9B-FD22CC6EF3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3" name="Slide Number Placeholder 3">
            <a:extLst>
              <a:ext uri="{FF2B5EF4-FFF2-40B4-BE49-F238E27FC236}">
                <a16:creationId xmlns:a16="http://schemas.microsoft.com/office/drawing/2014/main" id="{6D0C8E55-E71F-1442-8CB4-2C19571762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DEA806-AACD-2649-92D1-385E874970FF}" type="slidenum">
              <a:rPr lang="en-US" altLang="en-US" smtClean="0">
                <a:latin typeface="Arial" panose="020B0604020202020204" pitchFamily="34" charset="0"/>
              </a:rPr>
              <a:pPr>
                <a:spcBef>
                  <a:spcPct val="0"/>
                </a:spcBef>
              </a:pPr>
              <a:t>24</a:t>
            </a:fld>
            <a:endParaRPr lang="en-US" altLang="en-US" dirty="0">
              <a:latin typeface="Arial" panose="020B0604020202020204" pitchFamily="34" charset="0"/>
            </a:endParaRPr>
          </a:p>
        </p:txBody>
      </p:sp>
      <p:sp>
        <p:nvSpPr>
          <p:cNvPr id="2" name="Date Placeholder 1">
            <a:extLst>
              <a:ext uri="{FF2B5EF4-FFF2-40B4-BE49-F238E27FC236}">
                <a16:creationId xmlns:a16="http://schemas.microsoft.com/office/drawing/2014/main" id="{A0D886E8-79F1-4141-B1A3-B1E6B203F0F0}"/>
              </a:ext>
            </a:extLst>
          </p:cNvPr>
          <p:cNvSpPr>
            <a:spLocks noGrp="1"/>
          </p:cNvSpPr>
          <p:nvPr>
            <p:ph type="dt" idx="1"/>
          </p:nvPr>
        </p:nvSpPr>
        <p:spPr/>
        <p:txBody>
          <a:bodyPr/>
          <a:lstStyle/>
          <a:p>
            <a:r>
              <a:rPr lang="en-US" dirty="0"/>
              <a:t>1/28/23</a:t>
            </a:r>
          </a:p>
        </p:txBody>
      </p:sp>
      <p:sp>
        <p:nvSpPr>
          <p:cNvPr id="3" name="Footer Placeholder 2">
            <a:extLst>
              <a:ext uri="{FF2B5EF4-FFF2-40B4-BE49-F238E27FC236}">
                <a16:creationId xmlns:a16="http://schemas.microsoft.com/office/drawing/2014/main" id="{EB849513-8E0C-694D-8023-A53A61BE7E02}"/>
              </a:ext>
            </a:extLst>
          </p:cNvPr>
          <p:cNvSpPr>
            <a:spLocks noGrp="1"/>
          </p:cNvSpPr>
          <p:nvPr>
            <p:ph type="ftr" sz="quarter" idx="4"/>
          </p:nvPr>
        </p:nvSpPr>
        <p:spPr/>
        <p:txBody>
          <a:bodyPr/>
          <a:lstStyle/>
          <a:p>
            <a:r>
              <a:rPr lang="en-US" dirty="0"/>
              <a:t>www.diversifiedresourcenetwork.org</a:t>
            </a:r>
          </a:p>
        </p:txBody>
      </p:sp>
      <p:sp>
        <p:nvSpPr>
          <p:cNvPr id="4" name="Header Placeholder 3">
            <a:extLst>
              <a:ext uri="{FF2B5EF4-FFF2-40B4-BE49-F238E27FC236}">
                <a16:creationId xmlns:a16="http://schemas.microsoft.com/office/drawing/2014/main" id="{21938372-F719-274C-91DE-31A26438A91B}"/>
              </a:ext>
            </a:extLst>
          </p:cNvPr>
          <p:cNvSpPr>
            <a:spLocks noGrp="1"/>
          </p:cNvSpPr>
          <p:nvPr>
            <p:ph type="hdr" sz="quarter"/>
          </p:nvPr>
        </p:nvSpPr>
        <p:spPr/>
        <p:txBody>
          <a:bodyPr/>
          <a:lstStyle/>
          <a:p>
            <a:r>
              <a:rPr lang="en-US" dirty="0"/>
              <a:t>BUILDING BLACK WEALTH</a:t>
            </a:r>
          </a:p>
        </p:txBody>
      </p:sp>
    </p:spTree>
    <p:extLst>
      <p:ext uri="{BB962C8B-B14F-4D97-AF65-F5344CB8AC3E}">
        <p14:creationId xmlns:p14="http://schemas.microsoft.com/office/powerpoint/2010/main" val="89077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FICO® scores are calculated from many pieces of data in your credit report. This data is grouped into five categories: Payment history (35%), amounts owed (30%), length of credit history (15%), new credit (10%), and credit mix (10%).</a:t>
            </a:r>
          </a:p>
          <a:p>
            <a:r>
              <a:rPr lang="en-US" dirty="0"/>
              <a:t>Reason codes (also known as {adverse action notices}) are the top four reasons why a creditor would have declined a credit application by a consumer based on their credit history.</a:t>
            </a:r>
          </a:p>
          <a:p>
            <a:endParaRPr lang="en-US" dirty="0"/>
          </a:p>
        </p:txBody>
      </p:sp>
      <p:sp>
        <p:nvSpPr>
          <p:cNvPr id="4" name="Slide Number Placeholder 3"/>
          <p:cNvSpPr>
            <a:spLocks noGrp="1"/>
          </p:cNvSpPr>
          <p:nvPr>
            <p:ph type="sldNum" sz="quarter" idx="5"/>
          </p:nvPr>
        </p:nvSpPr>
        <p:spPr/>
        <p:txBody>
          <a:bodyPr/>
          <a:lstStyle/>
          <a:p>
            <a:fld id="{08152473-7514-4712-BDB5-2DBC925D443B}" type="slidenum">
              <a:rPr lang="en-US" smtClean="0"/>
              <a:t>25</a:t>
            </a:fld>
            <a:endParaRPr lang="en-US" dirty="0"/>
          </a:p>
        </p:txBody>
      </p:sp>
      <p:sp>
        <p:nvSpPr>
          <p:cNvPr id="5" name="Date Placeholder 4">
            <a:extLst>
              <a:ext uri="{FF2B5EF4-FFF2-40B4-BE49-F238E27FC236}">
                <a16:creationId xmlns:a16="http://schemas.microsoft.com/office/drawing/2014/main" id="{B244527E-CEFE-DE48-9FD6-C3341B9C30E1}"/>
              </a:ext>
            </a:extLst>
          </p:cNvPr>
          <p:cNvSpPr>
            <a:spLocks noGrp="1"/>
          </p:cNvSpPr>
          <p:nvPr>
            <p:ph type="dt" idx="1"/>
          </p:nvPr>
        </p:nvSpPr>
        <p:spPr/>
        <p:txBody>
          <a:bodyPr/>
          <a:lstStyle/>
          <a:p>
            <a:r>
              <a:rPr lang="en-US" dirty="0"/>
              <a:t>1/28/23</a:t>
            </a:r>
          </a:p>
        </p:txBody>
      </p:sp>
      <p:sp>
        <p:nvSpPr>
          <p:cNvPr id="6" name="Footer Placeholder 5">
            <a:extLst>
              <a:ext uri="{FF2B5EF4-FFF2-40B4-BE49-F238E27FC236}">
                <a16:creationId xmlns:a16="http://schemas.microsoft.com/office/drawing/2014/main" id="{3C99B2CC-7404-49E7-C9E1-1DEEA57079DD}"/>
              </a:ext>
            </a:extLst>
          </p:cNvPr>
          <p:cNvSpPr>
            <a:spLocks noGrp="1"/>
          </p:cNvSpPr>
          <p:nvPr>
            <p:ph type="ftr" sz="quarter" idx="4"/>
          </p:nvPr>
        </p:nvSpPr>
        <p:spPr/>
        <p:txBody>
          <a:bodyPr/>
          <a:lstStyle/>
          <a:p>
            <a:r>
              <a:rPr lang="en-US" dirty="0"/>
              <a:t>www.diversifiedresourcenetwork.org</a:t>
            </a:r>
          </a:p>
        </p:txBody>
      </p:sp>
      <p:sp>
        <p:nvSpPr>
          <p:cNvPr id="7" name="Header Placeholder 6">
            <a:extLst>
              <a:ext uri="{FF2B5EF4-FFF2-40B4-BE49-F238E27FC236}">
                <a16:creationId xmlns:a16="http://schemas.microsoft.com/office/drawing/2014/main" id="{282F1586-2EB9-E719-522D-F583D17CC5B3}"/>
              </a:ext>
            </a:extLst>
          </p:cNvPr>
          <p:cNvSpPr>
            <a:spLocks noGrp="1"/>
          </p:cNvSpPr>
          <p:nvPr>
            <p:ph type="hdr" sz="quarter"/>
          </p:nvPr>
        </p:nvSpPr>
        <p:spPr/>
        <p:txBody>
          <a:bodyPr/>
          <a:lstStyle/>
          <a:p>
            <a:r>
              <a:rPr lang="en-US" dirty="0"/>
              <a:t>BUILDING BLACK WEALTH</a:t>
            </a:r>
          </a:p>
        </p:txBody>
      </p:sp>
    </p:spTree>
    <p:extLst>
      <p:ext uri="{BB962C8B-B14F-4D97-AF65-F5344CB8AC3E}">
        <p14:creationId xmlns:p14="http://schemas.microsoft.com/office/powerpoint/2010/main" val="266786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tradeline is a credit account. Tradelines are used to comprehensively calculate your credit score. This section shows revolving and installment accounts. Information is provided on when each account was opened, loan amount, credit limit, monthly payment, and current status. It shows if the amount was paid in full and/or how many times it was delinquent. Review this section to ensure accuracy. </a:t>
            </a:r>
          </a:p>
        </p:txBody>
      </p:sp>
      <p:sp>
        <p:nvSpPr>
          <p:cNvPr id="4" name="Slide Number Placeholder 3"/>
          <p:cNvSpPr>
            <a:spLocks noGrp="1"/>
          </p:cNvSpPr>
          <p:nvPr>
            <p:ph type="sldNum" sz="quarter" idx="5"/>
          </p:nvPr>
        </p:nvSpPr>
        <p:spPr/>
        <p:txBody>
          <a:bodyPr/>
          <a:lstStyle/>
          <a:p>
            <a:fld id="{08152473-7514-4712-BDB5-2DBC925D443B}" type="slidenum">
              <a:rPr lang="en-US" smtClean="0"/>
              <a:t>26</a:t>
            </a:fld>
            <a:endParaRPr lang="en-US" dirty="0"/>
          </a:p>
        </p:txBody>
      </p:sp>
      <p:sp>
        <p:nvSpPr>
          <p:cNvPr id="5" name="Date Placeholder 4">
            <a:extLst>
              <a:ext uri="{FF2B5EF4-FFF2-40B4-BE49-F238E27FC236}">
                <a16:creationId xmlns:a16="http://schemas.microsoft.com/office/drawing/2014/main" id="{E231AB34-E679-05C1-5ECF-C123F7DCEABB}"/>
              </a:ext>
            </a:extLst>
          </p:cNvPr>
          <p:cNvSpPr>
            <a:spLocks noGrp="1"/>
          </p:cNvSpPr>
          <p:nvPr>
            <p:ph type="dt" idx="1"/>
          </p:nvPr>
        </p:nvSpPr>
        <p:spPr/>
        <p:txBody>
          <a:bodyPr/>
          <a:lstStyle/>
          <a:p>
            <a:r>
              <a:rPr lang="en-US" dirty="0"/>
              <a:t>1/28/23</a:t>
            </a:r>
          </a:p>
        </p:txBody>
      </p:sp>
      <p:sp>
        <p:nvSpPr>
          <p:cNvPr id="6" name="Footer Placeholder 5">
            <a:extLst>
              <a:ext uri="{FF2B5EF4-FFF2-40B4-BE49-F238E27FC236}">
                <a16:creationId xmlns:a16="http://schemas.microsoft.com/office/drawing/2014/main" id="{8907DCAF-9D85-14D9-CBE0-124A1C82E2F1}"/>
              </a:ext>
            </a:extLst>
          </p:cNvPr>
          <p:cNvSpPr>
            <a:spLocks noGrp="1"/>
          </p:cNvSpPr>
          <p:nvPr>
            <p:ph type="ftr" sz="quarter" idx="4"/>
          </p:nvPr>
        </p:nvSpPr>
        <p:spPr/>
        <p:txBody>
          <a:bodyPr/>
          <a:lstStyle/>
          <a:p>
            <a:r>
              <a:rPr lang="en-US" dirty="0"/>
              <a:t>www.diversifiedresourcenetwork.org</a:t>
            </a:r>
          </a:p>
        </p:txBody>
      </p:sp>
      <p:sp>
        <p:nvSpPr>
          <p:cNvPr id="7" name="Header Placeholder 6">
            <a:extLst>
              <a:ext uri="{FF2B5EF4-FFF2-40B4-BE49-F238E27FC236}">
                <a16:creationId xmlns:a16="http://schemas.microsoft.com/office/drawing/2014/main" id="{842C9849-5529-3E37-D4C0-8143741C0BDD}"/>
              </a:ext>
            </a:extLst>
          </p:cNvPr>
          <p:cNvSpPr>
            <a:spLocks noGrp="1"/>
          </p:cNvSpPr>
          <p:nvPr>
            <p:ph type="hdr" sz="quarter"/>
          </p:nvPr>
        </p:nvSpPr>
        <p:spPr/>
        <p:txBody>
          <a:bodyPr/>
          <a:lstStyle/>
          <a:p>
            <a:r>
              <a:rPr lang="en-US" dirty="0"/>
              <a:t>BUILDING BLACK WEALTH</a:t>
            </a:r>
          </a:p>
        </p:txBody>
      </p:sp>
    </p:spTree>
    <p:extLst>
      <p:ext uri="{BB962C8B-B14F-4D97-AF65-F5344CB8AC3E}">
        <p14:creationId xmlns:p14="http://schemas.microsoft.com/office/powerpoint/2010/main" val="118719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accounts that are unpaid and may have been referred to a collection agency or are being collected in-house by the original creditor. This type of account would have been reported to the credit bureau and will show as an unpaid debt until it’s paid by the {borrower}.</a:t>
            </a:r>
          </a:p>
        </p:txBody>
      </p:sp>
      <p:sp>
        <p:nvSpPr>
          <p:cNvPr id="4" name="Slide Number Placeholder 3"/>
          <p:cNvSpPr>
            <a:spLocks noGrp="1"/>
          </p:cNvSpPr>
          <p:nvPr>
            <p:ph type="sldNum" sz="quarter" idx="5"/>
          </p:nvPr>
        </p:nvSpPr>
        <p:spPr/>
        <p:txBody>
          <a:bodyPr/>
          <a:lstStyle/>
          <a:p>
            <a:fld id="{08152473-7514-4712-BDB5-2DBC925D443B}" type="slidenum">
              <a:rPr lang="en-US" smtClean="0"/>
              <a:t>27</a:t>
            </a:fld>
            <a:endParaRPr lang="en-US" dirty="0"/>
          </a:p>
        </p:txBody>
      </p:sp>
      <p:sp>
        <p:nvSpPr>
          <p:cNvPr id="5" name="Date Placeholder 4">
            <a:extLst>
              <a:ext uri="{FF2B5EF4-FFF2-40B4-BE49-F238E27FC236}">
                <a16:creationId xmlns:a16="http://schemas.microsoft.com/office/drawing/2014/main" id="{03689DCE-483D-D8B2-E37A-BBBD0AC2C91D}"/>
              </a:ext>
            </a:extLst>
          </p:cNvPr>
          <p:cNvSpPr>
            <a:spLocks noGrp="1"/>
          </p:cNvSpPr>
          <p:nvPr>
            <p:ph type="dt" idx="1"/>
          </p:nvPr>
        </p:nvSpPr>
        <p:spPr/>
        <p:txBody>
          <a:bodyPr/>
          <a:lstStyle/>
          <a:p>
            <a:r>
              <a:rPr lang="en-US" dirty="0"/>
              <a:t>1/28/23</a:t>
            </a:r>
          </a:p>
        </p:txBody>
      </p:sp>
      <p:sp>
        <p:nvSpPr>
          <p:cNvPr id="6" name="Footer Placeholder 5">
            <a:extLst>
              <a:ext uri="{FF2B5EF4-FFF2-40B4-BE49-F238E27FC236}">
                <a16:creationId xmlns:a16="http://schemas.microsoft.com/office/drawing/2014/main" id="{EEB8C418-2F58-E32A-1D42-C1F6BF190409}"/>
              </a:ext>
            </a:extLst>
          </p:cNvPr>
          <p:cNvSpPr>
            <a:spLocks noGrp="1"/>
          </p:cNvSpPr>
          <p:nvPr>
            <p:ph type="ftr" sz="quarter" idx="4"/>
          </p:nvPr>
        </p:nvSpPr>
        <p:spPr/>
        <p:txBody>
          <a:bodyPr/>
          <a:lstStyle/>
          <a:p>
            <a:r>
              <a:rPr lang="en-US" dirty="0"/>
              <a:t>www.diversifiedresourcenetwork.org</a:t>
            </a:r>
          </a:p>
        </p:txBody>
      </p:sp>
      <p:sp>
        <p:nvSpPr>
          <p:cNvPr id="7" name="Header Placeholder 6">
            <a:extLst>
              <a:ext uri="{FF2B5EF4-FFF2-40B4-BE49-F238E27FC236}">
                <a16:creationId xmlns:a16="http://schemas.microsoft.com/office/drawing/2014/main" id="{148C215B-DAEC-AF92-1071-D3212EA1F7FD}"/>
              </a:ext>
            </a:extLst>
          </p:cNvPr>
          <p:cNvSpPr>
            <a:spLocks noGrp="1"/>
          </p:cNvSpPr>
          <p:nvPr>
            <p:ph type="hdr" sz="quarter"/>
          </p:nvPr>
        </p:nvSpPr>
        <p:spPr/>
        <p:txBody>
          <a:bodyPr/>
          <a:lstStyle/>
          <a:p>
            <a:r>
              <a:rPr lang="en-US" dirty="0"/>
              <a:t>BUILDING BLACK WEALTH</a:t>
            </a:r>
          </a:p>
        </p:txBody>
      </p:sp>
    </p:spTree>
    <p:extLst>
      <p:ext uri="{BB962C8B-B14F-4D97-AF65-F5344CB8AC3E}">
        <p14:creationId xmlns:p14="http://schemas.microsoft.com/office/powerpoint/2010/main" val="276913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0C325E26-7A58-6E43-9AB9-6566843CA9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F6154A09-2A11-BC40-AA93-5E4084851E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43" name="Slide Number Placeholder 3">
            <a:extLst>
              <a:ext uri="{FF2B5EF4-FFF2-40B4-BE49-F238E27FC236}">
                <a16:creationId xmlns:a16="http://schemas.microsoft.com/office/drawing/2014/main" id="{BE93CB04-A28E-E24E-A079-AC67A9E8A5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BA0FBA-03F1-C541-9CB4-192F02477D8C}" type="slidenum">
              <a:rPr lang="en-US" altLang="en-US" smtClean="0">
                <a:latin typeface="Arial" panose="020B0604020202020204" pitchFamily="34" charset="0"/>
              </a:rPr>
              <a:pPr>
                <a:spcBef>
                  <a:spcPct val="0"/>
                </a:spcBef>
              </a:pPr>
              <a:t>28</a:t>
            </a:fld>
            <a:endParaRPr lang="en-US" altLang="en-US" dirty="0">
              <a:latin typeface="Arial" panose="020B0604020202020204" pitchFamily="34" charset="0"/>
            </a:endParaRPr>
          </a:p>
        </p:txBody>
      </p:sp>
      <p:sp>
        <p:nvSpPr>
          <p:cNvPr id="2" name="Date Placeholder 1">
            <a:extLst>
              <a:ext uri="{FF2B5EF4-FFF2-40B4-BE49-F238E27FC236}">
                <a16:creationId xmlns:a16="http://schemas.microsoft.com/office/drawing/2014/main" id="{0BE3B616-4CF1-C7FD-69C4-16D23654EBDA}"/>
              </a:ext>
            </a:extLst>
          </p:cNvPr>
          <p:cNvSpPr>
            <a:spLocks noGrp="1"/>
          </p:cNvSpPr>
          <p:nvPr>
            <p:ph type="dt" idx="1"/>
          </p:nvPr>
        </p:nvSpPr>
        <p:spPr/>
        <p:txBody>
          <a:bodyPr/>
          <a:lstStyle/>
          <a:p>
            <a:r>
              <a:rPr lang="en-US" dirty="0"/>
              <a:t>1/28/23</a:t>
            </a:r>
          </a:p>
        </p:txBody>
      </p:sp>
      <p:sp>
        <p:nvSpPr>
          <p:cNvPr id="3" name="Footer Placeholder 2">
            <a:extLst>
              <a:ext uri="{FF2B5EF4-FFF2-40B4-BE49-F238E27FC236}">
                <a16:creationId xmlns:a16="http://schemas.microsoft.com/office/drawing/2014/main" id="{5E6CB422-E88A-9623-34DD-762919316D14}"/>
              </a:ext>
            </a:extLst>
          </p:cNvPr>
          <p:cNvSpPr>
            <a:spLocks noGrp="1"/>
          </p:cNvSpPr>
          <p:nvPr>
            <p:ph type="ftr" sz="quarter" idx="4"/>
          </p:nvPr>
        </p:nvSpPr>
        <p:spPr/>
        <p:txBody>
          <a:bodyPr/>
          <a:lstStyle/>
          <a:p>
            <a:r>
              <a:rPr lang="en-US" dirty="0"/>
              <a:t>www.diversifiedresourcenetwork.org</a:t>
            </a:r>
          </a:p>
        </p:txBody>
      </p:sp>
      <p:sp>
        <p:nvSpPr>
          <p:cNvPr id="4" name="Header Placeholder 3">
            <a:extLst>
              <a:ext uri="{FF2B5EF4-FFF2-40B4-BE49-F238E27FC236}">
                <a16:creationId xmlns:a16="http://schemas.microsoft.com/office/drawing/2014/main" id="{BF1AE27B-EFEF-DBA2-18DC-910541666FAD}"/>
              </a:ext>
            </a:extLst>
          </p:cNvPr>
          <p:cNvSpPr>
            <a:spLocks noGrp="1"/>
          </p:cNvSpPr>
          <p:nvPr>
            <p:ph type="hdr" sz="quarter"/>
          </p:nvPr>
        </p:nvSpPr>
        <p:spPr/>
        <p:txBody>
          <a:bodyPr/>
          <a:lstStyle/>
          <a:p>
            <a:r>
              <a:rPr lang="en-US" dirty="0"/>
              <a:t>BUILDING BLACK WEALTH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2B68-422A-7546-72C4-9B7069A16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54EDDC-7625-5018-844C-607393648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2B1B3447-D631-6F0F-5AB9-AE90F15AF7B8}"/>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00C49124-AEA2-812B-3D87-F62126048678}"/>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62903097-2E3F-90B8-D6E7-C6B1538B7CFB}"/>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a:t>
            </a:fld>
            <a:endParaRPr lang="en-US" dirty="0"/>
          </a:p>
        </p:txBody>
      </p:sp>
    </p:spTree>
    <p:extLst>
      <p:ext uri="{BB962C8B-B14F-4D97-AF65-F5344CB8AC3E}">
        <p14:creationId xmlns:p14="http://schemas.microsoft.com/office/powerpoint/2010/main" val="195084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E3B5-071A-C7EF-6AE4-2FC0317AD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A410F-AA29-D638-C66C-81C5670865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BB941D6-436E-9320-2B12-2BD9DA2D440D}"/>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A5F3B9CA-F28E-D4AC-F661-DD55F765031E}"/>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798D4E69-06D8-91E0-4B16-22348683BD89}"/>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a:t>
            </a:fld>
            <a:endParaRPr lang="en-US" dirty="0"/>
          </a:p>
        </p:txBody>
      </p:sp>
    </p:spTree>
    <p:extLst>
      <p:ext uri="{BB962C8B-B14F-4D97-AF65-F5344CB8AC3E}">
        <p14:creationId xmlns:p14="http://schemas.microsoft.com/office/powerpoint/2010/main" val="127221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AB40-25F8-3D57-4283-1151614CCBFE}"/>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0CA39A1-1383-2EFD-B6BD-352207795D83}"/>
              </a:ext>
            </a:extLst>
          </p:cNvPr>
          <p:cNvSpPr>
            <a:spLocks noGrp="1"/>
          </p:cNvSpPr>
          <p:nvPr>
            <p:ph type="body" idx="1"/>
          </p:nvPr>
        </p:nvSpPr>
        <p:spPr>
          <a:xfrm>
            <a:off x="831850" y="4589463"/>
            <a:ext cx="10515600" cy="96818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2BD916FD-9B14-F2B6-AD51-C9C7AAF7AA0B}"/>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BA029722-6794-E251-9713-D5E1362BF6D3}"/>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9FFF669A-720E-A6BD-FAAD-A0C2755596F6}"/>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a:t>
            </a:fld>
            <a:endParaRPr lang="en-US" dirty="0"/>
          </a:p>
        </p:txBody>
      </p:sp>
    </p:spTree>
    <p:extLst>
      <p:ext uri="{BB962C8B-B14F-4D97-AF65-F5344CB8AC3E}">
        <p14:creationId xmlns:p14="http://schemas.microsoft.com/office/powerpoint/2010/main" val="402364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3D66-E1A1-6CFD-D413-39B8E8F5B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D349A9-4144-09EF-9CC2-7A0C8748BBE8}"/>
              </a:ext>
            </a:extLst>
          </p:cNvPr>
          <p:cNvSpPr>
            <a:spLocks noGrp="1"/>
          </p:cNvSpPr>
          <p:nvPr>
            <p:ph sz="half" idx="1"/>
          </p:nvPr>
        </p:nvSpPr>
        <p:spPr>
          <a:xfrm>
            <a:off x="486887" y="1825625"/>
            <a:ext cx="5532913" cy="3743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07967C-5272-8A64-43E2-C267D46BE066}"/>
              </a:ext>
            </a:extLst>
          </p:cNvPr>
          <p:cNvSpPr>
            <a:spLocks noGrp="1"/>
          </p:cNvSpPr>
          <p:nvPr>
            <p:ph sz="half" idx="2"/>
          </p:nvPr>
        </p:nvSpPr>
        <p:spPr>
          <a:xfrm>
            <a:off x="6172200" y="1825625"/>
            <a:ext cx="5560620" cy="3743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AA381AE-FBA8-D6FF-47B7-9539A276FD92}"/>
              </a:ext>
            </a:extLst>
          </p:cNvPr>
          <p:cNvSpPr>
            <a:spLocks noGrp="1"/>
          </p:cNvSpPr>
          <p:nvPr>
            <p:ph type="dt" sz="half" idx="10"/>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9" name="Footer Placeholder 4">
            <a:extLst>
              <a:ext uri="{FF2B5EF4-FFF2-40B4-BE49-F238E27FC236}">
                <a16:creationId xmlns:a16="http://schemas.microsoft.com/office/drawing/2014/main" id="{BD5A9FA7-A13F-D881-22B7-C4CE15BD108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0" name="Slide Number Placeholder 5">
            <a:extLst>
              <a:ext uri="{FF2B5EF4-FFF2-40B4-BE49-F238E27FC236}">
                <a16:creationId xmlns:a16="http://schemas.microsoft.com/office/drawing/2014/main" id="{2EF67A51-7E6F-A672-0008-655E2C609169}"/>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a:t>
            </a:fld>
            <a:endParaRPr lang="en-US" dirty="0"/>
          </a:p>
        </p:txBody>
      </p:sp>
    </p:spTree>
    <p:extLst>
      <p:ext uri="{BB962C8B-B14F-4D97-AF65-F5344CB8AC3E}">
        <p14:creationId xmlns:p14="http://schemas.microsoft.com/office/powerpoint/2010/main" val="178439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E6D5-A11E-F5EE-8B63-56D9CC54EAD8}"/>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C7DD0BD1-FD81-9D29-D4DB-EBABCE0AFFE7}"/>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7" name="Footer Placeholder 4">
            <a:extLst>
              <a:ext uri="{FF2B5EF4-FFF2-40B4-BE49-F238E27FC236}">
                <a16:creationId xmlns:a16="http://schemas.microsoft.com/office/drawing/2014/main" id="{1801641E-A3C4-922F-122B-A13D839A2C5D}"/>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8" name="Slide Number Placeholder 5">
            <a:extLst>
              <a:ext uri="{FF2B5EF4-FFF2-40B4-BE49-F238E27FC236}">
                <a16:creationId xmlns:a16="http://schemas.microsoft.com/office/drawing/2014/main" id="{ACC0BDF1-E6AC-202B-AB53-E2F6C5F8A07F}"/>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a:t>
            </a:fld>
            <a:endParaRPr lang="en-US" dirty="0"/>
          </a:p>
        </p:txBody>
      </p:sp>
    </p:spTree>
    <p:extLst>
      <p:ext uri="{BB962C8B-B14F-4D97-AF65-F5344CB8AC3E}">
        <p14:creationId xmlns:p14="http://schemas.microsoft.com/office/powerpoint/2010/main" val="83209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D796005-7CE0-31EA-54B6-05AA0D1EA48E}"/>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6" name="Footer Placeholder 4">
            <a:extLst>
              <a:ext uri="{FF2B5EF4-FFF2-40B4-BE49-F238E27FC236}">
                <a16:creationId xmlns:a16="http://schemas.microsoft.com/office/drawing/2014/main" id="{040A7E87-E7F0-CD79-BA81-CE70FDB99A93}"/>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7" name="Slide Number Placeholder 5">
            <a:extLst>
              <a:ext uri="{FF2B5EF4-FFF2-40B4-BE49-F238E27FC236}">
                <a16:creationId xmlns:a16="http://schemas.microsoft.com/office/drawing/2014/main" id="{36913379-67B6-F5E6-E4D4-E18DADA9261C}"/>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a:t>
            </a:fld>
            <a:endParaRPr lang="en-US" dirty="0"/>
          </a:p>
        </p:txBody>
      </p:sp>
    </p:spTree>
    <p:extLst>
      <p:ext uri="{BB962C8B-B14F-4D97-AF65-F5344CB8AC3E}">
        <p14:creationId xmlns:p14="http://schemas.microsoft.com/office/powerpoint/2010/main" val="402857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5A2D-66FB-694E-BCB5-7A8A1C213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EFC7F3-D9DE-954A-83A6-00713306B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C7AD3BC-5D8E-974E-AFCB-B425FB3E7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31C85-7AF7-0A45-93ED-90E649F14324}"/>
              </a:ext>
            </a:extLst>
          </p:cNvPr>
          <p:cNvSpPr>
            <a:spLocks noGrp="1"/>
          </p:cNvSpPr>
          <p:nvPr>
            <p:ph type="dt" sz="half" idx="10"/>
          </p:nvPr>
        </p:nvSpPr>
        <p:spPr/>
        <p:txBody>
          <a:bodyPr/>
          <a:lstStyle/>
          <a:p>
            <a:fld id="{CBF54D03-F3C6-944F-B76A-79B34803F12A}" type="datetimeFigureOut">
              <a:rPr lang="en-US" smtClean="0"/>
              <a:t>1/27/23</a:t>
            </a:fld>
            <a:endParaRPr lang="en-US" dirty="0"/>
          </a:p>
        </p:txBody>
      </p:sp>
      <p:sp>
        <p:nvSpPr>
          <p:cNvPr id="6" name="Footer Placeholder 5">
            <a:extLst>
              <a:ext uri="{FF2B5EF4-FFF2-40B4-BE49-F238E27FC236}">
                <a16:creationId xmlns:a16="http://schemas.microsoft.com/office/drawing/2014/main" id="{63F64788-4624-C846-80DF-E9C479D129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7A8C2D-5B65-9E46-8416-C0AB362131F8}"/>
              </a:ext>
            </a:extLst>
          </p:cNvPr>
          <p:cNvSpPr>
            <a:spLocks noGrp="1"/>
          </p:cNvSpPr>
          <p:nvPr>
            <p:ph type="sldNum" sz="quarter" idx="12"/>
          </p:nvPr>
        </p:nvSpPr>
        <p:spPr/>
        <p:txBody>
          <a:bodyPr/>
          <a:lstStyle/>
          <a:p>
            <a:fld id="{B1C6CB38-437E-644A-BE19-E1C457523971}" type="slidenum">
              <a:rPr lang="en-US" smtClean="0"/>
              <a:t>‹#›</a:t>
            </a:fld>
            <a:endParaRPr lang="en-US" dirty="0"/>
          </a:p>
        </p:txBody>
      </p:sp>
    </p:spTree>
    <p:extLst>
      <p:ext uri="{BB962C8B-B14F-4D97-AF65-F5344CB8AC3E}">
        <p14:creationId xmlns:p14="http://schemas.microsoft.com/office/powerpoint/2010/main" val="157720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89EEB-4C92-3259-4481-928ED876A2B8}"/>
              </a:ext>
            </a:extLst>
          </p:cNvPr>
          <p:cNvSpPr/>
          <p:nvPr userDrawn="1"/>
        </p:nvSpPr>
        <p:spPr>
          <a:xfrm>
            <a:off x="0" y="5652655"/>
            <a:ext cx="12192000" cy="1205345"/>
          </a:xfrm>
          <a:prstGeom prst="rect">
            <a:avLst/>
          </a:prstGeom>
          <a:solidFill>
            <a:srgbClr val="8D3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01C9B9C-7EC3-EDFB-2ABD-D460C9EC9C64}"/>
              </a:ext>
            </a:extLst>
          </p:cNvPr>
          <p:cNvSpPr>
            <a:spLocks noGrp="1"/>
          </p:cNvSpPr>
          <p:nvPr>
            <p:ph type="title"/>
          </p:nvPr>
        </p:nvSpPr>
        <p:spPr>
          <a:xfrm>
            <a:off x="486887" y="365125"/>
            <a:ext cx="11245933" cy="9767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BDC6A3-F384-77EC-9583-17E3BE7C6FFD}"/>
              </a:ext>
            </a:extLst>
          </p:cNvPr>
          <p:cNvSpPr>
            <a:spLocks noGrp="1"/>
          </p:cNvSpPr>
          <p:nvPr>
            <p:ph type="body" idx="1"/>
          </p:nvPr>
        </p:nvSpPr>
        <p:spPr>
          <a:xfrm>
            <a:off x="486887" y="1484417"/>
            <a:ext cx="11245933" cy="403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2B354C8-A108-E208-08B6-1F9135E8A4AE}"/>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5" name="Footer Placeholder 4">
            <a:extLst>
              <a:ext uri="{FF2B5EF4-FFF2-40B4-BE49-F238E27FC236}">
                <a16:creationId xmlns:a16="http://schemas.microsoft.com/office/drawing/2014/main" id="{E54B57C2-119C-5F9D-945A-821D86BC31E8}"/>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6" name="Slide Number Placeholder 5">
            <a:extLst>
              <a:ext uri="{FF2B5EF4-FFF2-40B4-BE49-F238E27FC236}">
                <a16:creationId xmlns:a16="http://schemas.microsoft.com/office/drawing/2014/main" id="{862D4247-547C-BF99-7BC4-7575D288FAD3}"/>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a:t>
            </a:fld>
            <a:endParaRPr lang="en-US" dirty="0"/>
          </a:p>
        </p:txBody>
      </p:sp>
    </p:spTree>
    <p:extLst>
      <p:ext uri="{BB962C8B-B14F-4D97-AF65-F5344CB8AC3E}">
        <p14:creationId xmlns:p14="http://schemas.microsoft.com/office/powerpoint/2010/main" val="300434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bible.com/bible/1/PRO.4.7.KJV" TargetMode="External"/><Relationship Id="rId7"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9.png"/><Relationship Id="rId7" Type="http://schemas.openxmlformats.org/officeDocument/2006/relationships/hyperlink" Target="https://www.myfico.com/products/fico-dlp?utm_medium=cpc&amp;utm_source=google&amp;utm_campaign=10334010674&amp;utm_content=457002527736&amp;utm_adgroup=99677815421&amp;utm_term=myfico%20credit&amp;utm_type=p&amp;utm_target=kwd-337340933679&amp;utm_device=c&amp;gclid=Cj0KCQiAic6eBhCoARIsANlox863NjtPHTn__OmRmWPRh2C2CPedgINua7CyXuTR6ZpK43IYg7Uscx4aAhycEALw_wc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ahoo.com/video/women-pay-8k-more-men-190001588.html" TargetMode="External"/><Relationship Id="rId5" Type="http://schemas.openxmlformats.org/officeDocument/2006/relationships/hyperlink" Target="https://www.gobankingrates.com/banking/savings-account/40-percent-women-have-less-than-100-in-savings-accounts-new-survey-finds/" TargetMode="External"/><Relationship Id="rId4" Type="http://schemas.openxmlformats.org/officeDocument/2006/relationships/hyperlink" Target="http://annualcreditreport.com/"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diagramData" Target="../diagrams/data1.xml"/><Relationship Id="rId21" Type="http://schemas.openxmlformats.org/officeDocument/2006/relationships/image" Target="../media/image54.svg"/><Relationship Id="rId7" Type="http://schemas.microsoft.com/office/2007/relationships/diagramDrawing" Target="../diagrams/drawing1.xml"/><Relationship Id="rId12" Type="http://schemas.openxmlformats.org/officeDocument/2006/relationships/image" Target="../media/image45.png"/><Relationship Id="rId17" Type="http://schemas.openxmlformats.org/officeDocument/2006/relationships/image" Target="../media/image50.svg"/><Relationship Id="rId25" Type="http://schemas.openxmlformats.org/officeDocument/2006/relationships/image" Target="../media/image58.svg"/><Relationship Id="rId2" Type="http://schemas.openxmlformats.org/officeDocument/2006/relationships/notesSlide" Target="../notesSlides/notesSlide5.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sv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44.svg"/><Relationship Id="rId24" Type="http://schemas.openxmlformats.org/officeDocument/2006/relationships/image" Target="../media/image57.png"/><Relationship Id="rId5" Type="http://schemas.openxmlformats.org/officeDocument/2006/relationships/diagramQuickStyle" Target="../diagrams/quickStyle1.xml"/><Relationship Id="rId15" Type="http://schemas.openxmlformats.org/officeDocument/2006/relationships/image" Target="../media/image48.svg"/><Relationship Id="rId23" Type="http://schemas.openxmlformats.org/officeDocument/2006/relationships/image" Target="../media/image56.svg"/><Relationship Id="rId28" Type="http://schemas.openxmlformats.org/officeDocument/2006/relationships/image" Target="../media/image61.png"/><Relationship Id="rId10" Type="http://schemas.openxmlformats.org/officeDocument/2006/relationships/image" Target="../media/image43.png"/><Relationship Id="rId19" Type="http://schemas.openxmlformats.org/officeDocument/2006/relationships/image" Target="../media/image52.svg"/><Relationship Id="rId31" Type="http://schemas.openxmlformats.org/officeDocument/2006/relationships/image" Target="../media/image64.svg"/><Relationship Id="rId4" Type="http://schemas.openxmlformats.org/officeDocument/2006/relationships/diagramLayout" Target="../diagrams/layout1.xml"/><Relationship Id="rId9" Type="http://schemas.openxmlformats.org/officeDocument/2006/relationships/image" Target="../media/image42.sv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svg"/><Relationship Id="rId30"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67.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wDOku1ZDqYQ?feature=oembed"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ankrate.com/mortgages/amortization-calculato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creditsmart.freddiemac.com/paths/homebuyer-u/?gclid=Cj0KCQiA64GRBhCZARIsAHOLriJvlHWKZgIleTUtoyMwnoGwTaxdr9Q4eIaIvlMPcqEuNpm-2mE1ZMUaAoFLEALw_wcB" TargetMode="External"/><Relationship Id="rId7" Type="http://schemas.openxmlformats.org/officeDocument/2006/relationships/hyperlink" Target="http://www.annualcreditreport.com/" TargetMode="External"/><Relationship Id="rId2" Type="http://schemas.openxmlformats.org/officeDocument/2006/relationships/hyperlink" Target="https://creditsmart.freddiemac.com/?gclid=Cj0KCQiA64GRBhCZARIsAHOLriIQ_DJJTOmUFW-PR4XV_nF16od8o4u0fuhfZFSrEa9aIEa03NoqlSoaAnZqEALw_wcB" TargetMode="External"/><Relationship Id="rId1" Type="http://schemas.openxmlformats.org/officeDocument/2006/relationships/slideLayout" Target="../slideLayouts/slideLayout2.xml"/><Relationship Id="rId6" Type="http://schemas.openxmlformats.org/officeDocument/2006/relationships/hyperlink" Target="https://www.ftc.gov/faq/consumer-protection/submit-consumer-complaint-ftc" TargetMode="External"/><Relationship Id="rId5" Type="http://schemas.openxmlformats.org/officeDocument/2006/relationships/hyperlink" Target="https://apps.hud.gov/offices/hsg/sfh/hcc/hcs.cfm" TargetMode="External"/><Relationship Id="rId4" Type="http://schemas.openxmlformats.org/officeDocument/2006/relationships/hyperlink" Target="https://diversifiedresourcenetwork.org/credit-scor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nslds.ed.gov/nslds/nslds_SA/" TargetMode="External"/><Relationship Id="rId3" Type="http://schemas.openxmlformats.org/officeDocument/2006/relationships/hyperlink" Target="https://www.consumerdebtcounselors.org/" TargetMode="External"/><Relationship Id="rId7" Type="http://schemas.openxmlformats.org/officeDocument/2006/relationships/hyperlink" Target="https://studentaid.ed.gov/sa/repay-loans/consolid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studentloanborrowerassistance.org/" TargetMode="External"/><Relationship Id="rId11" Type="http://schemas.openxmlformats.org/officeDocument/2006/relationships/hyperlink" Target="http://www.studentaid.ed.gov/publicservice" TargetMode="External"/><Relationship Id="rId5" Type="http://schemas.openxmlformats.org/officeDocument/2006/relationships/hyperlink" Target="https://studentaid.ed.gov/sa/" TargetMode="External"/><Relationship Id="rId10" Type="http://schemas.openxmlformats.org/officeDocument/2006/relationships/hyperlink" Target="https://www.consumerfinance.gov/paying-for-college/choose-a-student-loan/?_gl=1*1limgiz*_ga*MTMzOTc2NjMyNS4xNjM1NjM1NzAz*_ga_DBYJL30CHS*MTY0NDU3MTUxMC4xMi4xLjE2NDQ1NzE1OTMuMA..#o1" TargetMode="External"/><Relationship Id="rId4" Type="http://schemas.openxmlformats.org/officeDocument/2006/relationships/hyperlink" Target="http://www.finaid.org/loans" TargetMode="External"/><Relationship Id="rId9" Type="http://schemas.openxmlformats.org/officeDocument/2006/relationships/hyperlink" Target="http://www.ed.gov/offices/OSFAP/DCS"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www.consumer.ftc.gov/articles/0219-disputing-credit-card-charges"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hyperlink" Target="http://www.consumer.ftc.gov/articles/0149-debt-collection" TargetMode="External"/><Relationship Id="rId5" Type="http://schemas.openxmlformats.org/officeDocument/2006/relationships/hyperlink" Target="http://files.consumerfinance.gov/f/201306_cfpb_laws-and-regulations_ecoa-combined-june-2013.pdf" TargetMode="External"/><Relationship Id="rId4" Type="http://schemas.openxmlformats.org/officeDocument/2006/relationships/hyperlink" Target="https://www.consumer.ftc.gov/articles/pdf-0096-fair-credit-reporting-act.pdf"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www.transunion.com/" TargetMode="External"/><Relationship Id="rId5" Type="http://schemas.openxmlformats.org/officeDocument/2006/relationships/hyperlink" Target="http://www.experian.com/" TargetMode="External"/><Relationship Id="rId4" Type="http://schemas.openxmlformats.org/officeDocument/2006/relationships/hyperlink" Target="http://www.equifa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Proverbs+3%3A5-6&amp;version=ES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4EE71-F019-ABD3-36C6-CF4C7048E020}"/>
              </a:ext>
            </a:extLst>
          </p:cNvPr>
          <p:cNvPicPr>
            <a:picLocks noChangeAspect="1"/>
          </p:cNvPicPr>
          <p:nvPr/>
        </p:nvPicPr>
        <p:blipFill>
          <a:blip r:embed="rId2"/>
          <a:stretch>
            <a:fillRect/>
          </a:stretch>
        </p:blipFill>
        <p:spPr>
          <a:xfrm>
            <a:off x="1" y="0"/>
            <a:ext cx="12192000" cy="5850109"/>
          </a:xfrm>
          <a:prstGeom prst="rect">
            <a:avLst/>
          </a:prstGeom>
        </p:spPr>
      </p:pic>
      <p:sp>
        <p:nvSpPr>
          <p:cNvPr id="8" name="Rectangle 7">
            <a:extLst>
              <a:ext uri="{FF2B5EF4-FFF2-40B4-BE49-F238E27FC236}">
                <a16:creationId xmlns:a16="http://schemas.microsoft.com/office/drawing/2014/main" id="{CC64F50C-F77E-443D-30B1-2D3E50487803}"/>
              </a:ext>
            </a:extLst>
          </p:cNvPr>
          <p:cNvSpPr/>
          <p:nvPr/>
        </p:nvSpPr>
        <p:spPr>
          <a:xfrm>
            <a:off x="292100" y="3325091"/>
            <a:ext cx="11607800" cy="2423399"/>
          </a:xfrm>
          <a:prstGeom prst="rect">
            <a:avLst/>
          </a:prstGeom>
          <a:solidFill>
            <a:srgbClr val="D550E9">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4998E0-2DAF-8822-17A7-57FC10F3CE14}"/>
              </a:ext>
            </a:extLst>
          </p:cNvPr>
          <p:cNvSpPr>
            <a:spLocks noGrp="1"/>
          </p:cNvSpPr>
          <p:nvPr>
            <p:ph type="ctrTitle"/>
          </p:nvPr>
        </p:nvSpPr>
        <p:spPr>
          <a:xfrm>
            <a:off x="526472" y="3650680"/>
            <a:ext cx="11180619" cy="1262063"/>
          </a:xfrm>
        </p:spPr>
        <p:txBody>
          <a:bodyPr>
            <a:noAutofit/>
          </a:bodyPr>
          <a:lstStyle/>
          <a:p>
            <a:r>
              <a:rPr lang="en-US" sz="4800" dirty="0">
                <a:solidFill>
                  <a:schemeClr val="bg1"/>
                </a:solidFill>
              </a:rPr>
              <a:t>Celebrating the Seasons of Life</a:t>
            </a:r>
          </a:p>
        </p:txBody>
      </p:sp>
      <p:sp>
        <p:nvSpPr>
          <p:cNvPr id="3" name="Subtitle 2">
            <a:extLst>
              <a:ext uri="{FF2B5EF4-FFF2-40B4-BE49-F238E27FC236}">
                <a16:creationId xmlns:a16="http://schemas.microsoft.com/office/drawing/2014/main" id="{987F7D15-EB9A-8941-47E0-840E2EEBD434}"/>
              </a:ext>
            </a:extLst>
          </p:cNvPr>
          <p:cNvSpPr>
            <a:spLocks noGrp="1"/>
          </p:cNvSpPr>
          <p:nvPr>
            <p:ph type="subTitle" idx="1"/>
          </p:nvPr>
        </p:nvSpPr>
        <p:spPr>
          <a:xfrm>
            <a:off x="1524000" y="5100790"/>
            <a:ext cx="9144000" cy="510301"/>
          </a:xfrm>
        </p:spPr>
        <p:txBody>
          <a:bodyPr/>
          <a:lstStyle/>
          <a:p>
            <a:r>
              <a:rPr lang="en-US" dirty="0">
                <a:solidFill>
                  <a:schemeClr val="bg1"/>
                </a:solidFill>
              </a:rPr>
              <a:t>The message from the Proverbs 31 Woman “Financial Advising”</a:t>
            </a:r>
          </a:p>
        </p:txBody>
      </p:sp>
    </p:spTree>
    <p:extLst>
      <p:ext uri="{BB962C8B-B14F-4D97-AF65-F5344CB8AC3E}">
        <p14:creationId xmlns:p14="http://schemas.microsoft.com/office/powerpoint/2010/main" val="302576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882C51-76F9-4F99-997D-31FA6242A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61FFFC16-86E2-4B9A-BC6D-213DC2654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D3524E0-C87C-4F38-9FC7-E969C15A7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ight Triangle 22">
            <a:extLst>
              <a:ext uri="{FF2B5EF4-FFF2-40B4-BE49-F238E27FC236}">
                <a16:creationId xmlns:a16="http://schemas.microsoft.com/office/drawing/2014/main" id="{F1ED1DF4-DDDE-4464-8ABC-ED1F633CC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7E01BF7-4F45-4B6D-82BF-5A5DB30A6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41" y="2856071"/>
            <a:ext cx="2340073"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Triangle 26">
            <a:extLst>
              <a:ext uri="{FF2B5EF4-FFF2-40B4-BE49-F238E27FC236}">
                <a16:creationId xmlns:a16="http://schemas.microsoft.com/office/drawing/2014/main" id="{F2FC5C7B-261A-4268-BA85-C29488A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0520" y="2798992"/>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CB4E315-91F2-4710-B866-B119037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673132"/>
            <a:ext cx="1980472"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C742C4D-0728-E789-756E-FB1B624BF1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8805" y="811389"/>
            <a:ext cx="1445083" cy="1911096"/>
          </a:xfrm>
          <a:prstGeom prst="rect">
            <a:avLst/>
          </a:prstGeom>
        </p:spPr>
      </p:pic>
      <p:sp>
        <p:nvSpPr>
          <p:cNvPr id="31" name="Right Triangle 30">
            <a:extLst>
              <a:ext uri="{FF2B5EF4-FFF2-40B4-BE49-F238E27FC236}">
                <a16:creationId xmlns:a16="http://schemas.microsoft.com/office/drawing/2014/main" id="{569BABC0-B0CC-4E7B-838A-F6E644779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42224" y="79515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DCBE1B01-A27C-45C2-ADA4-AA13C3AC1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Triangle 34">
            <a:extLst>
              <a:ext uri="{FF2B5EF4-FFF2-40B4-BE49-F238E27FC236}">
                <a16:creationId xmlns:a16="http://schemas.microsoft.com/office/drawing/2014/main" id="{BE7E1DAA-43FB-4446-A354-9283DE668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6FE5468-759E-4E83-828A-5587C7F5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111" y="1485831"/>
            <a:ext cx="25371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9FE99BC-5F7D-47C3-AA1E-16D7DBDBD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069831"/>
            <a:ext cx="2789854"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7603E1C-AA67-5B86-EB9E-33C5CABCA1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798" y="2916907"/>
            <a:ext cx="2177210" cy="1775951"/>
          </a:xfrm>
          <a:prstGeom prst="rect">
            <a:avLst/>
          </a:prstGeom>
        </p:spPr>
      </p:pic>
      <p:sp>
        <p:nvSpPr>
          <p:cNvPr id="41" name="Right Triangle 40">
            <a:extLst>
              <a:ext uri="{FF2B5EF4-FFF2-40B4-BE49-F238E27FC236}">
                <a16:creationId xmlns:a16="http://schemas.microsoft.com/office/drawing/2014/main" id="{27400BAF-FCE6-4296-8A0E-9B595ADC0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rgbClr val="FDB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EEB108C-1D5B-620D-1857-4070EA5254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8323" y="2927147"/>
            <a:ext cx="1527505" cy="1752206"/>
          </a:xfrm>
          <a:prstGeom prst="rect">
            <a:avLst/>
          </a:prstGeom>
        </p:spPr>
      </p:pic>
      <p:sp>
        <p:nvSpPr>
          <p:cNvPr id="13" name="Rectangle 12">
            <a:extLst>
              <a:ext uri="{FF2B5EF4-FFF2-40B4-BE49-F238E27FC236}">
                <a16:creationId xmlns:a16="http://schemas.microsoft.com/office/drawing/2014/main" id="{45723E0A-46D5-09E0-8883-0947757AA8D4}"/>
              </a:ext>
            </a:extLst>
          </p:cNvPr>
          <p:cNvSpPr/>
          <p:nvPr/>
        </p:nvSpPr>
        <p:spPr>
          <a:xfrm>
            <a:off x="338837" y="275918"/>
            <a:ext cx="1870963" cy="1755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EAF75B4-8065-1D6D-5A3D-6D627293B4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3590" y="273221"/>
            <a:ext cx="1642572" cy="1755851"/>
          </a:xfrm>
          <a:prstGeom prst="rect">
            <a:avLst/>
          </a:prstGeom>
        </p:spPr>
      </p:pic>
      <p:sp>
        <p:nvSpPr>
          <p:cNvPr id="14" name="Rectangle 13">
            <a:extLst>
              <a:ext uri="{FF2B5EF4-FFF2-40B4-BE49-F238E27FC236}">
                <a16:creationId xmlns:a16="http://schemas.microsoft.com/office/drawing/2014/main" id="{4876DE1B-88A4-862A-BFC6-92BBD6ED1222}"/>
              </a:ext>
            </a:extLst>
          </p:cNvPr>
          <p:cNvSpPr/>
          <p:nvPr/>
        </p:nvSpPr>
        <p:spPr>
          <a:xfrm>
            <a:off x="2426337" y="670951"/>
            <a:ext cx="2552910" cy="21373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643C4F8-D8D2-8D5C-EAEB-19A89CA55A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91129" y="837268"/>
            <a:ext cx="1819162" cy="1885217"/>
          </a:xfrm>
          <a:prstGeom prst="rect">
            <a:avLst/>
          </a:prstGeom>
        </p:spPr>
      </p:pic>
      <p:pic>
        <p:nvPicPr>
          <p:cNvPr id="8" name="Picture 7">
            <a:extLst>
              <a:ext uri="{FF2B5EF4-FFF2-40B4-BE49-F238E27FC236}">
                <a16:creationId xmlns:a16="http://schemas.microsoft.com/office/drawing/2014/main" id="{70645C52-C49A-64E1-545B-A2163A6CFE5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087721" y="2205163"/>
            <a:ext cx="1980472" cy="2366837"/>
          </a:xfrm>
          <a:prstGeom prst="rect">
            <a:avLst/>
          </a:prstGeom>
        </p:spPr>
      </p:pic>
      <p:sp>
        <p:nvSpPr>
          <p:cNvPr id="18" name="Title 17">
            <a:extLst>
              <a:ext uri="{FF2B5EF4-FFF2-40B4-BE49-F238E27FC236}">
                <a16:creationId xmlns:a16="http://schemas.microsoft.com/office/drawing/2014/main" id="{D6322BAA-7DCA-B4BF-D9E3-D7C4212D1C9A}"/>
              </a:ext>
            </a:extLst>
          </p:cNvPr>
          <p:cNvSpPr>
            <a:spLocks noGrp="1"/>
          </p:cNvSpPr>
          <p:nvPr>
            <p:ph type="title"/>
          </p:nvPr>
        </p:nvSpPr>
        <p:spPr>
          <a:xfrm>
            <a:off x="413590" y="4997333"/>
            <a:ext cx="9009810" cy="713421"/>
          </a:xfrm>
        </p:spPr>
        <p:txBody>
          <a:bodyPr>
            <a:normAutofit fontScale="90000"/>
          </a:bodyPr>
          <a:lstStyle/>
          <a:p>
            <a:r>
              <a:rPr lang="en-US" dirty="0">
                <a:solidFill>
                  <a:schemeClr val="tx1">
                    <a:lumMod val="95000"/>
                    <a:lumOff val="5000"/>
                  </a:schemeClr>
                </a:solidFill>
              </a:rPr>
              <a:t>Educating Ourselves is Critical</a:t>
            </a:r>
          </a:p>
        </p:txBody>
      </p:sp>
      <p:sp>
        <p:nvSpPr>
          <p:cNvPr id="20" name="Date Placeholder 3">
            <a:extLst>
              <a:ext uri="{FF2B5EF4-FFF2-40B4-BE49-F238E27FC236}">
                <a16:creationId xmlns:a16="http://schemas.microsoft.com/office/drawing/2014/main" id="{3058C0A9-2694-117B-4C29-8F45C09E5730}"/>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solidFill>
                  <a:schemeClr val="tx1"/>
                </a:solidFill>
              </a:rPr>
              <a:t>January 28, 2023</a:t>
            </a:r>
          </a:p>
        </p:txBody>
      </p:sp>
      <p:sp>
        <p:nvSpPr>
          <p:cNvPr id="22" name="Footer Placeholder 4">
            <a:extLst>
              <a:ext uri="{FF2B5EF4-FFF2-40B4-BE49-F238E27FC236}">
                <a16:creationId xmlns:a16="http://schemas.microsoft.com/office/drawing/2014/main" id="{75A84753-49FC-E5B9-B49D-2658C4CC8134}"/>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solidFill>
                  <a:schemeClr val="tx1"/>
                </a:solidFill>
              </a:rPr>
              <a:t>Sister to Sister Lectureship Retreat – </a:t>
            </a:r>
            <a:r>
              <a:rPr lang="en-US" dirty="0">
                <a:solidFill>
                  <a:schemeClr val="tx1"/>
                </a:solidFill>
                <a:latin typeface="Birdseye"/>
              </a:rPr>
              <a:t>Arlington Road Church of Christ</a:t>
            </a:r>
            <a:endParaRPr lang="en-US" dirty="0">
              <a:solidFill>
                <a:schemeClr val="tx1"/>
              </a:solidFill>
            </a:endParaRPr>
          </a:p>
        </p:txBody>
      </p:sp>
      <p:sp>
        <p:nvSpPr>
          <p:cNvPr id="24" name="Slide Number Placeholder 5">
            <a:extLst>
              <a:ext uri="{FF2B5EF4-FFF2-40B4-BE49-F238E27FC236}">
                <a16:creationId xmlns:a16="http://schemas.microsoft.com/office/drawing/2014/main" id="{DC6D9851-8F37-DC22-FB93-8A69FD7F3A4A}"/>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solidFill>
                  <a:schemeClr val="tx1"/>
                </a:solidFill>
              </a:rPr>
              <a:pPr/>
              <a:t>10</a:t>
            </a:fld>
            <a:endParaRPr lang="en-US" dirty="0">
              <a:solidFill>
                <a:schemeClr val="tx1"/>
              </a:solidFill>
            </a:endParaRPr>
          </a:p>
        </p:txBody>
      </p:sp>
    </p:spTree>
    <p:extLst>
      <p:ext uri="{BB962C8B-B14F-4D97-AF65-F5344CB8AC3E}">
        <p14:creationId xmlns:p14="http://schemas.microsoft.com/office/powerpoint/2010/main" val="120567369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7B5D-9A4C-3795-D141-018922E68460}"/>
              </a:ext>
            </a:extLst>
          </p:cNvPr>
          <p:cNvSpPr>
            <a:spLocks noGrp="1"/>
          </p:cNvSpPr>
          <p:nvPr>
            <p:ph type="title"/>
          </p:nvPr>
        </p:nvSpPr>
        <p:spPr>
          <a:xfrm>
            <a:off x="368300" y="365125"/>
            <a:ext cx="11518899" cy="1298575"/>
          </a:xfrm>
        </p:spPr>
        <p:txBody>
          <a:bodyPr>
            <a:normAutofit/>
          </a:bodyPr>
          <a:lstStyle/>
          <a:p>
            <a:r>
              <a:rPr lang="en-US" dirty="0"/>
              <a:t>Rejecting knowledge can have an impact on your finances</a:t>
            </a:r>
          </a:p>
        </p:txBody>
      </p:sp>
      <p:sp>
        <p:nvSpPr>
          <p:cNvPr id="3" name="Content Placeholder 2">
            <a:extLst>
              <a:ext uri="{FF2B5EF4-FFF2-40B4-BE49-F238E27FC236}">
                <a16:creationId xmlns:a16="http://schemas.microsoft.com/office/drawing/2014/main" id="{47C95CF8-774A-123F-3684-67F746B25B0C}"/>
              </a:ext>
            </a:extLst>
          </p:cNvPr>
          <p:cNvSpPr>
            <a:spLocks noGrp="1"/>
          </p:cNvSpPr>
          <p:nvPr>
            <p:ph idx="1"/>
          </p:nvPr>
        </p:nvSpPr>
        <p:spPr>
          <a:xfrm>
            <a:off x="473033" y="2539999"/>
            <a:ext cx="11245933" cy="2743201"/>
          </a:xfrm>
        </p:spPr>
        <p:txBody>
          <a:bodyPr/>
          <a:lstStyle/>
          <a:p>
            <a:pPr marL="0" indent="0" algn="ctr">
              <a:buNone/>
            </a:pPr>
            <a:r>
              <a:rPr lang="en-US" b="1" i="0" u="none" strike="noStrike" dirty="0">
                <a:solidFill>
                  <a:srgbClr val="A10004"/>
                </a:solidFill>
                <a:effectLst/>
                <a:latin typeface="cinzel"/>
              </a:rPr>
              <a:t>Hosea 4:6</a:t>
            </a:r>
          </a:p>
          <a:p>
            <a:pPr marL="0" indent="0" algn="ctr">
              <a:buNone/>
            </a:pPr>
            <a:r>
              <a:rPr lang="en-US" b="0" i="0" u="none" strike="noStrike" dirty="0">
                <a:solidFill>
                  <a:srgbClr val="333333"/>
                </a:solidFill>
                <a:effectLst/>
                <a:latin typeface="Georgia" panose="02040502050405020303" pitchFamily="18" charset="0"/>
              </a:rPr>
              <a:t>“My people are destroyed for lack of knowledge: because thou hast rejected knowledge, I will also reject thee, that thou shalt be no priest to me: seeing thou hast forgotten the law of thy God, I will also forget thy children.” </a:t>
            </a:r>
          </a:p>
        </p:txBody>
      </p:sp>
      <p:sp>
        <p:nvSpPr>
          <p:cNvPr id="4" name="Date Placeholder 3">
            <a:extLst>
              <a:ext uri="{FF2B5EF4-FFF2-40B4-BE49-F238E27FC236}">
                <a16:creationId xmlns:a16="http://schemas.microsoft.com/office/drawing/2014/main" id="{3C3BC0D5-5A0C-EBDD-000E-2C5234ED9D15}"/>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5" name="Footer Placeholder 4">
            <a:extLst>
              <a:ext uri="{FF2B5EF4-FFF2-40B4-BE49-F238E27FC236}">
                <a16:creationId xmlns:a16="http://schemas.microsoft.com/office/drawing/2014/main" id="{CDFDBD0D-A1D5-A1EC-9073-DBB0B1278FD9}"/>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6" name="Slide Number Placeholder 5">
            <a:extLst>
              <a:ext uri="{FF2B5EF4-FFF2-40B4-BE49-F238E27FC236}">
                <a16:creationId xmlns:a16="http://schemas.microsoft.com/office/drawing/2014/main" id="{CE5FA2C4-65E0-F4F4-2BFA-4F4B105DBD24}"/>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11</a:t>
            </a:fld>
            <a:endParaRPr lang="en-US" dirty="0"/>
          </a:p>
        </p:txBody>
      </p:sp>
    </p:spTree>
    <p:extLst>
      <p:ext uri="{BB962C8B-B14F-4D97-AF65-F5344CB8AC3E}">
        <p14:creationId xmlns:p14="http://schemas.microsoft.com/office/powerpoint/2010/main" val="2951790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7842-23B8-962F-14DE-8B4AC32CD67F}"/>
              </a:ext>
            </a:extLst>
          </p:cNvPr>
          <p:cNvSpPr>
            <a:spLocks noGrp="1"/>
          </p:cNvSpPr>
          <p:nvPr>
            <p:ph type="title"/>
          </p:nvPr>
        </p:nvSpPr>
        <p:spPr>
          <a:xfrm>
            <a:off x="486887" y="226575"/>
            <a:ext cx="11245933" cy="976745"/>
          </a:xfrm>
        </p:spPr>
        <p:txBody>
          <a:bodyPr/>
          <a:lstStyle/>
          <a:p>
            <a:pPr algn="l"/>
            <a:r>
              <a:rPr lang="en-US" u="none" strike="noStrike" dirty="0">
                <a:solidFill>
                  <a:srgbClr val="404040"/>
                </a:solidFill>
                <a:effectLst/>
                <a:latin typeface="Arial" panose="020B0604020202020204" pitchFamily="34" charset="0"/>
                <a:cs typeface="Arial" panose="020B0604020202020204" pitchFamily="34" charset="0"/>
              </a:rPr>
              <a:t>State of Women and Money in 2022</a:t>
            </a:r>
          </a:p>
        </p:txBody>
      </p:sp>
      <p:sp>
        <p:nvSpPr>
          <p:cNvPr id="3" name="Content Placeholder 2">
            <a:extLst>
              <a:ext uri="{FF2B5EF4-FFF2-40B4-BE49-F238E27FC236}">
                <a16:creationId xmlns:a16="http://schemas.microsoft.com/office/drawing/2014/main" id="{1CCD6523-60B7-2FC3-E4EE-D9B2327E8068}"/>
              </a:ext>
            </a:extLst>
          </p:cNvPr>
          <p:cNvSpPr>
            <a:spLocks noGrp="1"/>
          </p:cNvSpPr>
          <p:nvPr>
            <p:ph idx="1"/>
          </p:nvPr>
        </p:nvSpPr>
        <p:spPr>
          <a:xfrm>
            <a:off x="6858000" y="1572712"/>
            <a:ext cx="5160812" cy="3943419"/>
          </a:xfrm>
        </p:spPr>
        <p:txBody>
          <a:bodyPr>
            <a:normAutofit/>
          </a:bodyPr>
          <a:lstStyle/>
          <a:p>
            <a:pPr>
              <a:lnSpc>
                <a:spcPct val="100000"/>
              </a:lnSpc>
              <a:spcBef>
                <a:spcPts val="0"/>
              </a:spcBef>
            </a:pPr>
            <a:r>
              <a:rPr lang="en-US" sz="1900" u="none" strike="noStrike" dirty="0">
                <a:solidFill>
                  <a:schemeClr val="tx1">
                    <a:lumMod val="95000"/>
                    <a:lumOff val="5000"/>
                  </a:schemeClr>
                </a:solidFill>
                <a:effectLst/>
              </a:rPr>
              <a:t>Women making up 47% of </a:t>
            </a:r>
            <a:r>
              <a:rPr lang="en-US" sz="1900" dirty="0">
                <a:solidFill>
                  <a:schemeClr val="tx1">
                    <a:lumMod val="95000"/>
                    <a:lumOff val="5000"/>
                  </a:schemeClr>
                </a:solidFill>
              </a:rPr>
              <a:t>the workforce</a:t>
            </a:r>
            <a:r>
              <a:rPr lang="en-US" sz="1900" u="none" strike="noStrike" dirty="0">
                <a:solidFill>
                  <a:schemeClr val="tx1">
                    <a:lumMod val="95000"/>
                    <a:lumOff val="5000"/>
                  </a:schemeClr>
                </a:solidFill>
                <a:effectLst/>
              </a:rPr>
              <a:t>, compared to 38% in 1970</a:t>
            </a:r>
          </a:p>
          <a:p>
            <a:pPr>
              <a:lnSpc>
                <a:spcPct val="100000"/>
              </a:lnSpc>
              <a:spcBef>
                <a:spcPts val="0"/>
              </a:spcBef>
            </a:pPr>
            <a:endParaRPr lang="en-US" sz="800" u="none" strike="noStrike" dirty="0">
              <a:solidFill>
                <a:schemeClr val="tx1">
                  <a:lumMod val="95000"/>
                  <a:lumOff val="5000"/>
                </a:schemeClr>
              </a:solidFill>
              <a:effectLst/>
            </a:endParaRPr>
          </a:p>
          <a:p>
            <a:pPr>
              <a:lnSpc>
                <a:spcPct val="100000"/>
              </a:lnSpc>
              <a:spcBef>
                <a:spcPts val="0"/>
              </a:spcBef>
            </a:pPr>
            <a:r>
              <a:rPr lang="en-US" sz="1900" u="none" strike="noStrike" dirty="0">
                <a:solidFill>
                  <a:schemeClr val="tx1">
                    <a:lumMod val="95000"/>
                    <a:lumOff val="5000"/>
                  </a:schemeClr>
                </a:solidFill>
                <a:effectLst/>
              </a:rPr>
              <a:t>On average, women are paid less, making about 17% less than men working full time.</a:t>
            </a:r>
          </a:p>
          <a:p>
            <a:pPr>
              <a:lnSpc>
                <a:spcPct val="100000"/>
              </a:lnSpc>
              <a:spcBef>
                <a:spcPts val="0"/>
              </a:spcBef>
            </a:pPr>
            <a:endParaRPr lang="en-US" sz="800" u="none" strike="noStrike" dirty="0">
              <a:solidFill>
                <a:schemeClr val="tx1">
                  <a:lumMod val="95000"/>
                  <a:lumOff val="5000"/>
                </a:schemeClr>
              </a:solidFill>
              <a:effectLst/>
            </a:endParaRPr>
          </a:p>
          <a:p>
            <a:pPr>
              <a:lnSpc>
                <a:spcPct val="100000"/>
              </a:lnSpc>
              <a:spcBef>
                <a:spcPts val="0"/>
              </a:spcBef>
            </a:pPr>
            <a:r>
              <a:rPr lang="en-US" sz="1900" u="none" strike="noStrike" dirty="0">
                <a:solidFill>
                  <a:schemeClr val="tx1">
                    <a:lumMod val="95000"/>
                    <a:lumOff val="5000"/>
                  </a:schemeClr>
                </a:solidFill>
                <a:effectLst/>
              </a:rPr>
              <a:t>Women are still responsible for most of the caregiving, including childcare and helping elderly parents, which impacts their lifetime earning potential. </a:t>
            </a:r>
          </a:p>
          <a:p>
            <a:pPr>
              <a:lnSpc>
                <a:spcPct val="100000"/>
              </a:lnSpc>
              <a:spcBef>
                <a:spcPts val="0"/>
              </a:spcBef>
            </a:pPr>
            <a:endParaRPr lang="en-US" sz="800" u="none" strike="noStrike" dirty="0">
              <a:solidFill>
                <a:schemeClr val="tx1">
                  <a:lumMod val="95000"/>
                  <a:lumOff val="5000"/>
                </a:schemeClr>
              </a:solidFill>
              <a:effectLst/>
            </a:endParaRPr>
          </a:p>
          <a:p>
            <a:pPr>
              <a:lnSpc>
                <a:spcPct val="100000"/>
              </a:lnSpc>
              <a:spcBef>
                <a:spcPts val="0"/>
              </a:spcBef>
            </a:pPr>
            <a:r>
              <a:rPr lang="en-US" sz="1900" u="none" strike="noStrike" dirty="0">
                <a:solidFill>
                  <a:schemeClr val="tx1">
                    <a:lumMod val="95000"/>
                    <a:lumOff val="5000"/>
                  </a:schemeClr>
                </a:solidFill>
                <a:effectLst/>
              </a:rPr>
              <a:t>Women also tend to be more negatively impacted financially by divorce. </a:t>
            </a:r>
          </a:p>
          <a:p>
            <a:pPr>
              <a:lnSpc>
                <a:spcPct val="100000"/>
              </a:lnSpc>
              <a:spcBef>
                <a:spcPts val="0"/>
              </a:spcBef>
            </a:pPr>
            <a:endParaRPr lang="en-US" sz="800" dirty="0">
              <a:solidFill>
                <a:schemeClr val="tx1">
                  <a:lumMod val="95000"/>
                  <a:lumOff val="5000"/>
                </a:schemeClr>
              </a:solidFill>
            </a:endParaRPr>
          </a:p>
          <a:p>
            <a:pPr>
              <a:lnSpc>
                <a:spcPct val="100000"/>
              </a:lnSpc>
              <a:spcBef>
                <a:spcPts val="0"/>
              </a:spcBef>
            </a:pPr>
            <a:r>
              <a:rPr lang="en-US" sz="1900" dirty="0">
                <a:solidFill>
                  <a:schemeClr val="tx1">
                    <a:lumMod val="95000"/>
                    <a:lumOff val="5000"/>
                  </a:schemeClr>
                </a:solidFill>
              </a:rPr>
              <a:t>We tend to have less saved for retirement.</a:t>
            </a:r>
            <a:r>
              <a:rPr lang="en-US" sz="1900" u="none" strike="noStrike" dirty="0">
                <a:solidFill>
                  <a:schemeClr val="tx1">
                    <a:lumMod val="95000"/>
                    <a:lumOff val="5000"/>
                  </a:schemeClr>
                </a:solidFill>
                <a:effectLst/>
              </a:rPr>
              <a:t> </a:t>
            </a:r>
            <a:endParaRPr lang="en-US" sz="1900" dirty="0">
              <a:solidFill>
                <a:schemeClr val="tx1">
                  <a:lumMod val="95000"/>
                  <a:lumOff val="5000"/>
                </a:schemeClr>
              </a:solidFill>
            </a:endParaRPr>
          </a:p>
        </p:txBody>
      </p:sp>
      <p:sp>
        <p:nvSpPr>
          <p:cNvPr id="4" name="Date Placeholder 3">
            <a:extLst>
              <a:ext uri="{FF2B5EF4-FFF2-40B4-BE49-F238E27FC236}">
                <a16:creationId xmlns:a16="http://schemas.microsoft.com/office/drawing/2014/main" id="{7EBCF7D4-F73B-48D1-0542-C22ACE66A11C}"/>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5" name="Footer Placeholder 4">
            <a:extLst>
              <a:ext uri="{FF2B5EF4-FFF2-40B4-BE49-F238E27FC236}">
                <a16:creationId xmlns:a16="http://schemas.microsoft.com/office/drawing/2014/main" id="{1AC0C35A-78C8-C5C0-5785-5078856F9461}"/>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6" name="Slide Number Placeholder 5">
            <a:extLst>
              <a:ext uri="{FF2B5EF4-FFF2-40B4-BE49-F238E27FC236}">
                <a16:creationId xmlns:a16="http://schemas.microsoft.com/office/drawing/2014/main" id="{09535AFB-2230-7CE0-8B72-03E5D60DC377}"/>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12</a:t>
            </a:fld>
            <a:endParaRPr lang="en-US" dirty="0"/>
          </a:p>
        </p:txBody>
      </p:sp>
      <p:sp>
        <p:nvSpPr>
          <p:cNvPr id="7" name="TextBox 6">
            <a:extLst>
              <a:ext uri="{FF2B5EF4-FFF2-40B4-BE49-F238E27FC236}">
                <a16:creationId xmlns:a16="http://schemas.microsoft.com/office/drawing/2014/main" id="{4F04F184-0B49-539C-6460-5084B7777F79}"/>
              </a:ext>
            </a:extLst>
          </p:cNvPr>
          <p:cNvSpPr txBox="1"/>
          <p:nvPr/>
        </p:nvSpPr>
        <p:spPr>
          <a:xfrm>
            <a:off x="528452" y="972497"/>
            <a:ext cx="408511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Facts you should know… </a:t>
            </a:r>
          </a:p>
        </p:txBody>
      </p:sp>
      <p:pic>
        <p:nvPicPr>
          <p:cNvPr id="10" name="Picture 9">
            <a:extLst>
              <a:ext uri="{FF2B5EF4-FFF2-40B4-BE49-F238E27FC236}">
                <a16:creationId xmlns:a16="http://schemas.microsoft.com/office/drawing/2014/main" id="{E291CDE6-3C3A-39BB-2243-B483F027BEE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r="2648"/>
          <a:stretch/>
        </p:blipFill>
        <p:spPr>
          <a:xfrm>
            <a:off x="486887" y="1434162"/>
            <a:ext cx="6371113" cy="4190783"/>
          </a:xfrm>
          <a:prstGeom prst="rect">
            <a:avLst/>
          </a:prstGeom>
        </p:spPr>
      </p:pic>
    </p:spTree>
    <p:extLst>
      <p:ext uri="{BB962C8B-B14F-4D97-AF65-F5344CB8AC3E}">
        <p14:creationId xmlns:p14="http://schemas.microsoft.com/office/powerpoint/2010/main" val="397011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1DD0E1-8048-A07C-E6C7-16466FCEB6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2773" y="167858"/>
            <a:ext cx="1445083" cy="1911096"/>
          </a:xfrm>
          <a:prstGeom prst="rect">
            <a:avLst/>
          </a:prstGeom>
        </p:spPr>
      </p:pic>
      <p:sp>
        <p:nvSpPr>
          <p:cNvPr id="3" name="Content Placeholder 2">
            <a:extLst>
              <a:ext uri="{FF2B5EF4-FFF2-40B4-BE49-F238E27FC236}">
                <a16:creationId xmlns:a16="http://schemas.microsoft.com/office/drawing/2014/main" id="{70942B1E-44C2-424B-B0FA-08EFCC2D36E1}"/>
              </a:ext>
            </a:extLst>
          </p:cNvPr>
          <p:cNvSpPr>
            <a:spLocks noGrp="1"/>
          </p:cNvSpPr>
          <p:nvPr>
            <p:ph idx="1"/>
          </p:nvPr>
        </p:nvSpPr>
        <p:spPr>
          <a:xfrm>
            <a:off x="304795" y="1957388"/>
            <a:ext cx="7474768" cy="3546899"/>
          </a:xfrm>
        </p:spPr>
        <p:txBody>
          <a:bodyPr>
            <a:normAutofit/>
          </a:bodyPr>
          <a:lstStyle/>
          <a:p>
            <a:pPr marL="12700" lvl="1" indent="-12700">
              <a:lnSpc>
                <a:spcPct val="110000"/>
              </a:lnSpc>
              <a:spcBef>
                <a:spcPts val="0"/>
              </a:spcBef>
              <a:buNone/>
            </a:pPr>
            <a:r>
              <a:rPr lang="en-US" sz="2400" dirty="0">
                <a:solidFill>
                  <a:srgbClr val="000000"/>
                </a:solidFill>
              </a:rPr>
              <a:t>The Proverbs 31 women was a businesswoman </a:t>
            </a:r>
          </a:p>
          <a:p>
            <a:pPr marL="576263" lvl="1" indent="-461963">
              <a:lnSpc>
                <a:spcPct val="110000"/>
              </a:lnSpc>
              <a:spcBef>
                <a:spcPts val="0"/>
              </a:spcBef>
              <a:buFontTx/>
              <a:buChar char="-"/>
            </a:pPr>
            <a:r>
              <a:rPr lang="en-US" sz="2200" u="none" strike="noStrike" dirty="0">
                <a:effectLst/>
              </a:rPr>
              <a:t>She seeks the best at the best price, setting an example of financial stewardship for those around her. </a:t>
            </a:r>
          </a:p>
          <a:p>
            <a:pPr marL="576263" lvl="1" indent="-461963">
              <a:lnSpc>
                <a:spcPct val="110000"/>
              </a:lnSpc>
              <a:spcBef>
                <a:spcPts val="0"/>
              </a:spcBef>
              <a:buFontTx/>
              <a:buChar char="-"/>
            </a:pPr>
            <a:endParaRPr lang="en-US" sz="800" dirty="0"/>
          </a:p>
          <a:p>
            <a:pPr marL="576263" lvl="1" indent="-461963">
              <a:lnSpc>
                <a:spcPct val="110000"/>
              </a:lnSpc>
              <a:spcBef>
                <a:spcPts val="0"/>
              </a:spcBef>
              <a:buFontTx/>
              <a:buChar char="-"/>
            </a:pPr>
            <a:r>
              <a:rPr lang="en-US" sz="2200" u="none" strike="noStrike" dirty="0">
                <a:effectLst/>
              </a:rPr>
              <a:t>The profit from her homespun items affords her choice selections of goods. </a:t>
            </a:r>
          </a:p>
          <a:p>
            <a:pPr marL="573088" lvl="1" indent="-450850">
              <a:lnSpc>
                <a:spcPct val="110000"/>
              </a:lnSpc>
              <a:spcBef>
                <a:spcPts val="0"/>
              </a:spcBef>
              <a:buFontTx/>
              <a:buChar char="-"/>
            </a:pPr>
            <a:endParaRPr lang="en-US" sz="800" dirty="0"/>
          </a:p>
          <a:p>
            <a:pPr marL="573088" lvl="1" indent="-450850">
              <a:lnSpc>
                <a:spcPct val="110000"/>
              </a:lnSpc>
              <a:spcBef>
                <a:spcPts val="0"/>
              </a:spcBef>
              <a:buFontTx/>
              <a:buChar char="-"/>
            </a:pPr>
            <a:r>
              <a:rPr lang="en-US" sz="2200" dirty="0"/>
              <a:t>She cares for her family’s health</a:t>
            </a:r>
          </a:p>
          <a:p>
            <a:pPr marL="457200" lvl="1" indent="0">
              <a:lnSpc>
                <a:spcPct val="120000"/>
              </a:lnSpc>
              <a:spcBef>
                <a:spcPts val="0"/>
              </a:spcBef>
              <a:buNone/>
            </a:pPr>
            <a:endParaRPr lang="en-US" sz="800" dirty="0"/>
          </a:p>
        </p:txBody>
      </p:sp>
      <p:sp>
        <p:nvSpPr>
          <p:cNvPr id="6" name="TextBox 5">
            <a:extLst>
              <a:ext uri="{FF2B5EF4-FFF2-40B4-BE49-F238E27FC236}">
                <a16:creationId xmlns:a16="http://schemas.microsoft.com/office/drawing/2014/main" id="{6BBF1D7A-8BAB-B4BD-CBDE-05F198178F9C}"/>
              </a:ext>
            </a:extLst>
          </p:cNvPr>
          <p:cNvSpPr txBox="1"/>
          <p:nvPr/>
        </p:nvSpPr>
        <p:spPr>
          <a:xfrm>
            <a:off x="304801" y="220888"/>
            <a:ext cx="7696440"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In all Your Getting Get Understanding </a:t>
            </a:r>
            <a:r>
              <a:rPr lang="en-US" sz="2400" b="1" i="0" u="none" strike="noStrike" dirty="0">
                <a:solidFill>
                  <a:srgbClr val="2249C8"/>
                </a:solidFill>
                <a:effectLst/>
                <a:latin typeface="arial" panose="020B0604020202020204" pitchFamily="34" charset="0"/>
              </a:rPr>
              <a:t>Proverbs 4:7 - KJV</a:t>
            </a:r>
            <a:endParaRPr lang="en-US" sz="4000" b="1" i="0" u="none" strike="noStrike" dirty="0">
              <a:solidFill>
                <a:srgbClr val="2249C8"/>
              </a:solidFill>
              <a:effectLst/>
              <a:latin typeface="arial" panose="020B0604020202020204" pitchFamily="34" charset="0"/>
              <a:hlinkClick r:id="rId3"/>
            </a:endParaRPr>
          </a:p>
        </p:txBody>
      </p:sp>
      <p:pic>
        <p:nvPicPr>
          <p:cNvPr id="7" name="Picture 6">
            <a:extLst>
              <a:ext uri="{FF2B5EF4-FFF2-40B4-BE49-F238E27FC236}">
                <a16:creationId xmlns:a16="http://schemas.microsoft.com/office/drawing/2014/main" id="{5C8A3AF0-937C-0346-78FE-425753F7DE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5488" y="175064"/>
            <a:ext cx="1757275" cy="2022036"/>
          </a:xfrm>
          <a:prstGeom prst="rect">
            <a:avLst/>
          </a:prstGeom>
        </p:spPr>
      </p:pic>
      <p:sp>
        <p:nvSpPr>
          <p:cNvPr id="16" name="Date Placeholder 3">
            <a:extLst>
              <a:ext uri="{FF2B5EF4-FFF2-40B4-BE49-F238E27FC236}">
                <a16:creationId xmlns:a16="http://schemas.microsoft.com/office/drawing/2014/main" id="{2BD7720C-7D8C-14AD-81E2-6725A110C9D0}"/>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7" name="Footer Placeholder 4">
            <a:extLst>
              <a:ext uri="{FF2B5EF4-FFF2-40B4-BE49-F238E27FC236}">
                <a16:creationId xmlns:a16="http://schemas.microsoft.com/office/drawing/2014/main" id="{E2BF4C60-7058-3353-D3A5-7581FDEEED09}"/>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8" name="Slide Number Placeholder 5">
            <a:extLst>
              <a:ext uri="{FF2B5EF4-FFF2-40B4-BE49-F238E27FC236}">
                <a16:creationId xmlns:a16="http://schemas.microsoft.com/office/drawing/2014/main" id="{4B26F2DE-62A8-606F-7FC5-2C8798065653}"/>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13</a:t>
            </a:fld>
            <a:endParaRPr lang="en-US" dirty="0"/>
          </a:p>
        </p:txBody>
      </p:sp>
      <p:pic>
        <p:nvPicPr>
          <p:cNvPr id="8" name="Picture 7">
            <a:extLst>
              <a:ext uri="{FF2B5EF4-FFF2-40B4-BE49-F238E27FC236}">
                <a16:creationId xmlns:a16="http://schemas.microsoft.com/office/drawing/2014/main" id="{3252FEDF-D4A3-D34F-EB7C-612ACBB6078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39329" y="1813408"/>
            <a:ext cx="1642572" cy="1755851"/>
          </a:xfrm>
          <a:prstGeom prst="rect">
            <a:avLst/>
          </a:prstGeom>
          <a:solidFill>
            <a:schemeClr val="tx1"/>
          </a:solidFill>
          <a:ln>
            <a:solidFill>
              <a:schemeClr val="accent1">
                <a:shade val="50000"/>
              </a:schemeClr>
            </a:solidFill>
          </a:ln>
        </p:spPr>
      </p:pic>
      <p:pic>
        <p:nvPicPr>
          <p:cNvPr id="11" name="Picture 10">
            <a:extLst>
              <a:ext uri="{FF2B5EF4-FFF2-40B4-BE49-F238E27FC236}">
                <a16:creationId xmlns:a16="http://schemas.microsoft.com/office/drawing/2014/main" id="{D63D52D9-5308-4969-72E6-34BEFACC31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52355" y="3035535"/>
            <a:ext cx="1765920" cy="1727530"/>
          </a:xfrm>
          <a:prstGeom prst="rect">
            <a:avLst/>
          </a:prstGeom>
        </p:spPr>
      </p:pic>
      <p:pic>
        <p:nvPicPr>
          <p:cNvPr id="12" name="Picture 11">
            <a:extLst>
              <a:ext uri="{FF2B5EF4-FFF2-40B4-BE49-F238E27FC236}">
                <a16:creationId xmlns:a16="http://schemas.microsoft.com/office/drawing/2014/main" id="{A328B12F-A141-A7C4-73E5-51249803CB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54929" y="2730833"/>
            <a:ext cx="1642572" cy="1911096"/>
          </a:xfrm>
          <a:prstGeom prst="rect">
            <a:avLst/>
          </a:prstGeom>
        </p:spPr>
      </p:pic>
      <p:pic>
        <p:nvPicPr>
          <p:cNvPr id="15" name="Picture 14">
            <a:extLst>
              <a:ext uri="{FF2B5EF4-FFF2-40B4-BE49-F238E27FC236}">
                <a16:creationId xmlns:a16="http://schemas.microsoft.com/office/drawing/2014/main" id="{AA1C7F47-81D8-52BE-4706-E7C478C2DF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34125" y="3969914"/>
            <a:ext cx="1526752" cy="1617503"/>
          </a:xfrm>
          <a:prstGeom prst="rect">
            <a:avLst/>
          </a:prstGeom>
          <a:ln>
            <a:solidFill>
              <a:schemeClr val="accent1">
                <a:shade val="50000"/>
              </a:schemeClr>
            </a:solidFill>
          </a:ln>
        </p:spPr>
      </p:pic>
    </p:spTree>
    <p:extLst>
      <p:ext uri="{BB962C8B-B14F-4D97-AF65-F5344CB8AC3E}">
        <p14:creationId xmlns:p14="http://schemas.microsoft.com/office/powerpoint/2010/main" val="4069659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B4D79-507B-044B-1E76-CF55E0F5D66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rot="16200000" flipV="1">
            <a:off x="7629711" y="1124671"/>
            <a:ext cx="5251904" cy="3442526"/>
          </a:xfrm>
          <a:prstGeom prst="rect">
            <a:avLst/>
          </a:prstGeom>
        </p:spPr>
      </p:pic>
      <p:sp>
        <p:nvSpPr>
          <p:cNvPr id="6" name="TextBox 5">
            <a:extLst>
              <a:ext uri="{FF2B5EF4-FFF2-40B4-BE49-F238E27FC236}">
                <a16:creationId xmlns:a16="http://schemas.microsoft.com/office/drawing/2014/main" id="{883C7746-7F9C-6691-7A1A-299B90823989}"/>
              </a:ext>
            </a:extLst>
          </p:cNvPr>
          <p:cNvSpPr txBox="1"/>
          <p:nvPr/>
        </p:nvSpPr>
        <p:spPr>
          <a:xfrm>
            <a:off x="448356" y="708863"/>
            <a:ext cx="7652657" cy="4770537"/>
          </a:xfrm>
          <a:prstGeom prst="rect">
            <a:avLst/>
          </a:prstGeom>
          <a:noFill/>
        </p:spPr>
        <p:txBody>
          <a:bodyPr wrap="square">
            <a:spAutoFit/>
          </a:bodyPr>
          <a:lstStyle/>
          <a:p>
            <a:pPr marL="352425" indent="-352425" algn="l"/>
            <a:r>
              <a:rPr lang="en-US" sz="2200" dirty="0">
                <a:latin typeface="Arial" panose="020B0604020202020204" pitchFamily="34" charset="0"/>
                <a:cs typeface="Arial" panose="020B0604020202020204" pitchFamily="34" charset="0"/>
              </a:rPr>
              <a:t>•• 	She </a:t>
            </a:r>
            <a:r>
              <a:rPr lang="en-US" sz="2200" i="1" u="none" strike="noStrike" dirty="0">
                <a:effectLst/>
                <a:latin typeface="Arial" panose="020B0604020202020204" pitchFamily="34" charset="0"/>
                <a:cs typeface="Arial" panose="020B0604020202020204" pitchFamily="34" charset="0"/>
              </a:rPr>
              <a:t>“worketh </a:t>
            </a:r>
            <a:r>
              <a:rPr lang="en-US" sz="2200" b="1" i="1" u="none" strike="noStrike" dirty="0">
                <a:effectLst/>
                <a:latin typeface="Arial" panose="020B0604020202020204" pitchFamily="34" charset="0"/>
                <a:cs typeface="Arial" panose="020B0604020202020204" pitchFamily="34" charset="0"/>
              </a:rPr>
              <a:t>willingly</a:t>
            </a:r>
            <a:r>
              <a:rPr lang="en-US" sz="2200" i="1" u="none" strike="noStrike" dirty="0">
                <a:effectLst/>
                <a:latin typeface="Arial" panose="020B0604020202020204" pitchFamily="34" charset="0"/>
                <a:cs typeface="Arial" panose="020B0604020202020204" pitchFamily="34" charset="0"/>
              </a:rPr>
              <a:t> with her </a:t>
            </a:r>
            <a:r>
              <a:rPr lang="en-US" sz="2200" b="1" i="1" u="none" strike="noStrike" dirty="0">
                <a:effectLst/>
                <a:latin typeface="Arial" panose="020B0604020202020204" pitchFamily="34" charset="0"/>
                <a:cs typeface="Arial" panose="020B0604020202020204" pitchFamily="34" charset="0"/>
              </a:rPr>
              <a:t>hands</a:t>
            </a:r>
            <a:r>
              <a:rPr lang="en-US" sz="2200" i="1" u="none" strike="noStrike" dirty="0">
                <a:effectLst/>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(KJV). She is “willing to get her hands dirty”, a woman of God is not “above” hard work.</a:t>
            </a:r>
          </a:p>
          <a:p>
            <a:pPr marL="352425" indent="-352425" algn="l"/>
            <a:endParaRPr lang="en-US" sz="800" b="0" i="1" u="none" strike="noStrike" dirty="0">
              <a:solidFill>
                <a:srgbClr val="000000"/>
              </a:solidFill>
              <a:effectLst/>
              <a:latin typeface="Arial" panose="020B0604020202020204" pitchFamily="34" charset="0"/>
              <a:cs typeface="Arial" panose="020B0604020202020204" pitchFamily="34" charset="0"/>
            </a:endParaRPr>
          </a:p>
          <a:p>
            <a:pPr marL="352425" indent="-352425" algn="l"/>
            <a:r>
              <a:rPr lang="en-US" sz="2200" b="0" i="1" u="none" strike="noStrike" dirty="0">
                <a:solidFill>
                  <a:srgbClr val="000000"/>
                </a:solidFill>
                <a:effectLst/>
                <a:latin typeface="Arial" panose="020B0604020202020204" pitchFamily="34" charset="0"/>
                <a:cs typeface="Arial" panose="020B0604020202020204" pitchFamily="34" charset="0"/>
              </a:rPr>
              <a:t>	Vs. 14  She is like the merchant ships, </a:t>
            </a:r>
            <a:r>
              <a:rPr lang="en-US" sz="2200" b="1" i="1" u="none" strike="noStrike" dirty="0">
                <a:solidFill>
                  <a:srgbClr val="000000"/>
                </a:solidFill>
                <a:effectLst/>
                <a:latin typeface="Arial" panose="020B0604020202020204" pitchFamily="34" charset="0"/>
                <a:cs typeface="Arial" panose="020B0604020202020204" pitchFamily="34" charset="0"/>
              </a:rPr>
              <a:t>bringing her food</a:t>
            </a:r>
            <a:r>
              <a:rPr lang="en-US" sz="2200" b="0" i="1" u="none" strike="noStrike" dirty="0">
                <a:solidFill>
                  <a:srgbClr val="000000"/>
                </a:solidFill>
                <a:effectLst/>
                <a:latin typeface="Arial" panose="020B0604020202020204" pitchFamily="34" charset="0"/>
                <a:cs typeface="Arial" panose="020B0604020202020204" pitchFamily="34" charset="0"/>
              </a:rPr>
              <a:t> from afar.</a:t>
            </a:r>
          </a:p>
          <a:p>
            <a:pPr marL="352425" indent="-352425" algn="l"/>
            <a:endParaRPr lang="en-US" sz="800" b="0" i="0" u="none" strike="noStrike" dirty="0">
              <a:solidFill>
                <a:srgbClr val="000000"/>
              </a:solidFill>
              <a:effectLst/>
              <a:latin typeface="Arial" panose="020B0604020202020204" pitchFamily="34" charset="0"/>
              <a:cs typeface="Arial" panose="020B0604020202020204" pitchFamily="34" charset="0"/>
            </a:endParaRPr>
          </a:p>
          <a:p>
            <a:pPr marL="352425" indent="-352425" algn="l"/>
            <a:endParaRPr lang="en-US" sz="800" b="0" i="0" u="none" strike="noStrike" dirty="0">
              <a:solidFill>
                <a:srgbClr val="000000"/>
              </a:solidFill>
              <a:effectLst/>
              <a:latin typeface="Arial" panose="020B0604020202020204" pitchFamily="34" charset="0"/>
              <a:cs typeface="Arial" panose="020B0604020202020204" pitchFamily="34" charset="0"/>
            </a:endParaRPr>
          </a:p>
          <a:p>
            <a:pPr marL="352425" indent="-352425"/>
            <a:r>
              <a:rPr lang="en-US" sz="2200" dirty="0">
                <a:latin typeface="Arial" panose="020B0604020202020204" pitchFamily="34" charset="0"/>
                <a:cs typeface="Arial" panose="020B0604020202020204" pitchFamily="34" charset="0"/>
              </a:rPr>
              <a:t>•• She understands that the duties of a wife and mother include ensuring that her family is </a:t>
            </a:r>
            <a:r>
              <a:rPr lang="en-US" sz="2200" b="1" u="none" strike="noStrike" dirty="0">
                <a:effectLst/>
                <a:latin typeface="Arial" panose="020B0604020202020204" pitchFamily="34" charset="0"/>
                <a:cs typeface="Arial" panose="020B0604020202020204" pitchFamily="34" charset="0"/>
              </a:rPr>
              <a:t>well fed</a:t>
            </a:r>
            <a:r>
              <a:rPr lang="en-US" sz="2200" dirty="0">
                <a:latin typeface="Arial" panose="020B0604020202020204" pitchFamily="34" charset="0"/>
                <a:cs typeface="Arial" panose="020B0604020202020204" pitchFamily="34" charset="0"/>
              </a:rPr>
              <a:t>.</a:t>
            </a:r>
          </a:p>
          <a:p>
            <a:pPr marL="352425" indent="-352425"/>
            <a:endParaRPr lang="en-US" sz="800" dirty="0">
              <a:latin typeface="Arial" panose="020B0604020202020204" pitchFamily="34" charset="0"/>
              <a:cs typeface="Arial" panose="020B0604020202020204" pitchFamily="34" charset="0"/>
            </a:endParaRPr>
          </a:p>
          <a:p>
            <a:pPr marL="352425" indent="-352425"/>
            <a:endParaRPr lang="en-US" sz="800" dirty="0">
              <a:latin typeface="Arial" panose="020B0604020202020204" pitchFamily="34" charset="0"/>
              <a:cs typeface="Arial" panose="020B0604020202020204" pitchFamily="34" charset="0"/>
            </a:endParaRPr>
          </a:p>
          <a:p>
            <a:pPr marL="352425" indent="-352425"/>
            <a:r>
              <a:rPr lang="en-US" sz="2200" dirty="0">
                <a:latin typeface="Arial" panose="020B0604020202020204" pitchFamily="34" charset="0"/>
                <a:cs typeface="Arial" panose="020B0604020202020204" pitchFamily="34" charset="0"/>
              </a:rPr>
              <a:t>•• 	A virtuous, biblical woman, will excel in this area. She learns the necessary </a:t>
            </a:r>
            <a:r>
              <a:rPr lang="en-US" sz="2200" b="1" u="none" strike="noStrike" dirty="0">
                <a:effectLst/>
                <a:latin typeface="Arial" panose="020B0604020202020204" pitchFamily="34" charset="0"/>
                <a:cs typeface="Arial" panose="020B0604020202020204" pitchFamily="34" charset="0"/>
              </a:rPr>
              <a:t>cooking skills</a:t>
            </a:r>
            <a:r>
              <a:rPr lang="en-US" sz="2200" dirty="0">
                <a:latin typeface="Arial" panose="020B0604020202020204" pitchFamily="34" charset="0"/>
                <a:cs typeface="Arial" panose="020B0604020202020204" pitchFamily="34" charset="0"/>
              </a:rPr>
              <a:t>, but she will study </a:t>
            </a:r>
            <a:r>
              <a:rPr lang="en-US" sz="2200" b="1" u="none" strike="noStrike" dirty="0">
                <a:effectLst/>
                <a:latin typeface="Arial" panose="020B0604020202020204" pitchFamily="34" charset="0"/>
                <a:cs typeface="Arial" panose="020B0604020202020204" pitchFamily="34" charset="0"/>
              </a:rPr>
              <a:t>sound nutrition</a:t>
            </a:r>
            <a:r>
              <a:rPr lang="en-US" sz="2200" dirty="0">
                <a:latin typeface="Arial" panose="020B0604020202020204" pitchFamily="34" charset="0"/>
                <a:cs typeface="Arial" panose="020B0604020202020204" pitchFamily="34" charset="0"/>
              </a:rPr>
              <a:t> and will ensure that her family is fed nutritiously, not with a high proportion of out-of-the-box junk food.</a:t>
            </a:r>
          </a:p>
        </p:txBody>
      </p:sp>
      <p:sp>
        <p:nvSpPr>
          <p:cNvPr id="7" name="Date Placeholder 3">
            <a:extLst>
              <a:ext uri="{FF2B5EF4-FFF2-40B4-BE49-F238E27FC236}">
                <a16:creationId xmlns:a16="http://schemas.microsoft.com/office/drawing/2014/main" id="{B61675C8-6C99-BACD-F179-8A0762AD6952}"/>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0BA30EF1-3D1A-3E15-A800-AED6B59E69D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5DDCF780-3184-CB66-E449-D0CC5A366820}"/>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14</a:t>
            </a:fld>
            <a:endParaRPr lang="en-US" dirty="0"/>
          </a:p>
        </p:txBody>
      </p:sp>
    </p:spTree>
    <p:extLst>
      <p:ext uri="{BB962C8B-B14F-4D97-AF65-F5344CB8AC3E}">
        <p14:creationId xmlns:p14="http://schemas.microsoft.com/office/powerpoint/2010/main" val="175318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F45D2F-FB8A-1908-5A08-FE6AD1DAC5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0218" y="1896052"/>
            <a:ext cx="4211782" cy="3742748"/>
          </a:xfrm>
          <a:prstGeom prst="rect">
            <a:avLst/>
          </a:prstGeom>
        </p:spPr>
      </p:pic>
      <p:sp>
        <p:nvSpPr>
          <p:cNvPr id="2" name="Title 1">
            <a:extLst>
              <a:ext uri="{FF2B5EF4-FFF2-40B4-BE49-F238E27FC236}">
                <a16:creationId xmlns:a16="http://schemas.microsoft.com/office/drawing/2014/main" id="{D6503104-25E7-4497-0116-E4D0C4C2A3AD}"/>
              </a:ext>
            </a:extLst>
          </p:cNvPr>
          <p:cNvSpPr>
            <a:spLocks noGrp="1"/>
          </p:cNvSpPr>
          <p:nvPr>
            <p:ph type="title"/>
          </p:nvPr>
        </p:nvSpPr>
        <p:spPr>
          <a:xfrm>
            <a:off x="486887" y="452252"/>
            <a:ext cx="11511149" cy="976745"/>
          </a:xfrm>
        </p:spPr>
        <p:txBody>
          <a:bodyPr>
            <a:noAutofit/>
          </a:bodyPr>
          <a:lstStyle/>
          <a:p>
            <a:r>
              <a:rPr lang="en-US" sz="2100" i="1" u="none" strike="noStrike" dirty="0">
                <a:effectLst/>
                <a:latin typeface="Arial" panose="020B0604020202020204" pitchFamily="34" charset="0"/>
                <a:cs typeface="Arial" panose="020B0604020202020204" pitchFamily="34" charset="0"/>
              </a:rPr>
              <a:t>Vs. 16</a:t>
            </a:r>
            <a:r>
              <a:rPr lang="en-US" sz="2100" b="0" i="1" u="none" strike="noStrike" dirty="0">
                <a:solidFill>
                  <a:srgbClr val="000000"/>
                </a:solidFill>
                <a:effectLst/>
                <a:latin typeface="Arial" panose="020B0604020202020204" pitchFamily="34" charset="0"/>
                <a:cs typeface="Arial" panose="020B0604020202020204" pitchFamily="34" charset="0"/>
              </a:rPr>
              <a:t>  </a:t>
            </a:r>
            <a:r>
              <a:rPr lang="en-US" sz="2100" b="0" i="1" u="none" strike="noStrike" dirty="0">
                <a:effectLst/>
                <a:latin typeface="Arial" panose="020B0604020202020204" pitchFamily="34" charset="0"/>
                <a:cs typeface="Arial" panose="020B0604020202020204" pitchFamily="34" charset="0"/>
              </a:rPr>
              <a:t>She </a:t>
            </a:r>
            <a:r>
              <a:rPr lang="en-US" sz="2100" b="1" i="1" u="none" strike="noStrike" dirty="0">
                <a:solidFill>
                  <a:srgbClr val="0432FF"/>
                </a:solidFill>
                <a:effectLst/>
                <a:latin typeface="Arial" panose="020B0604020202020204" pitchFamily="34" charset="0"/>
                <a:cs typeface="Arial" panose="020B0604020202020204" pitchFamily="34" charset="0"/>
              </a:rPr>
              <a:t>considers a field and buys it</a:t>
            </a:r>
            <a:r>
              <a:rPr lang="en-US" sz="2100" b="0" i="1" u="none" strike="noStrike" dirty="0">
                <a:solidFill>
                  <a:srgbClr val="0432FF"/>
                </a:solidFill>
                <a:effectLst/>
                <a:latin typeface="Arial" panose="020B0604020202020204" pitchFamily="34" charset="0"/>
                <a:cs typeface="Arial" panose="020B0604020202020204" pitchFamily="34" charset="0"/>
              </a:rPr>
              <a:t>; </a:t>
            </a:r>
            <a:r>
              <a:rPr lang="en-US" sz="2100" b="0" i="1" u="none" strike="noStrike" dirty="0">
                <a:effectLst/>
                <a:latin typeface="Arial" panose="020B0604020202020204" pitchFamily="34" charset="0"/>
                <a:cs typeface="Arial" panose="020B0604020202020204" pitchFamily="34" charset="0"/>
              </a:rPr>
              <a:t>out of </a:t>
            </a:r>
            <a:r>
              <a:rPr lang="en-US" sz="2100" b="1" i="1" u="none" strike="noStrike" dirty="0">
                <a:solidFill>
                  <a:srgbClr val="0432FF"/>
                </a:solidFill>
                <a:effectLst/>
                <a:latin typeface="Arial" panose="020B0604020202020204" pitchFamily="34" charset="0"/>
                <a:cs typeface="Arial" panose="020B0604020202020204" pitchFamily="34" charset="0"/>
              </a:rPr>
              <a:t>her earnings</a:t>
            </a:r>
            <a:r>
              <a:rPr lang="en-US" sz="2100" b="0" i="1" u="none" strike="noStrike" dirty="0">
                <a:effectLst/>
                <a:latin typeface="Arial" panose="020B0604020202020204" pitchFamily="34" charset="0"/>
                <a:cs typeface="Arial" panose="020B0604020202020204" pitchFamily="34" charset="0"/>
              </a:rPr>
              <a:t> she plants a vineyard</a:t>
            </a:r>
            <a:br>
              <a:rPr lang="en-US" sz="2100" b="0" i="1" u="none" strike="noStrike" dirty="0">
                <a:effectLst/>
                <a:latin typeface="Arial" panose="020B0604020202020204" pitchFamily="34" charset="0"/>
                <a:cs typeface="Arial" panose="020B0604020202020204" pitchFamily="34" charset="0"/>
              </a:rPr>
            </a:br>
            <a:r>
              <a:rPr lang="en-US" sz="2100" i="1" u="none" strike="noStrike" dirty="0">
                <a:effectLst/>
                <a:latin typeface="Arial" panose="020B0604020202020204" pitchFamily="34" charset="0"/>
                <a:cs typeface="Arial" panose="020B0604020202020204" pitchFamily="34" charset="0"/>
              </a:rPr>
              <a:t>Vs. 17</a:t>
            </a:r>
            <a:r>
              <a:rPr lang="en-US" sz="2100" b="0" i="1" u="none" strike="noStrike" dirty="0">
                <a:effectLst/>
                <a:latin typeface="Arial" panose="020B0604020202020204" pitchFamily="34" charset="0"/>
                <a:cs typeface="Arial" panose="020B0604020202020204" pitchFamily="34" charset="0"/>
              </a:rPr>
              <a:t>  She sets about her </a:t>
            </a:r>
            <a:r>
              <a:rPr lang="en-US" sz="2100" b="1" i="1" u="none" strike="noStrike" dirty="0">
                <a:solidFill>
                  <a:srgbClr val="0432FF"/>
                </a:solidFill>
                <a:effectLst/>
                <a:latin typeface="Arial" panose="020B0604020202020204" pitchFamily="34" charset="0"/>
                <a:cs typeface="Arial" panose="020B0604020202020204" pitchFamily="34" charset="0"/>
              </a:rPr>
              <a:t>work vigorously</a:t>
            </a:r>
            <a:r>
              <a:rPr lang="en-US" sz="2100" b="0" i="1" u="none" strike="noStrike" dirty="0">
                <a:effectLst/>
                <a:latin typeface="Arial" panose="020B0604020202020204" pitchFamily="34" charset="0"/>
                <a:cs typeface="Arial" panose="020B0604020202020204" pitchFamily="34" charset="0"/>
              </a:rPr>
              <a:t>; her arms are strong for her tasks.</a:t>
            </a:r>
            <a:br>
              <a:rPr lang="en-US" sz="2100" b="0" i="1" u="none" strike="noStrike" dirty="0">
                <a:effectLst/>
                <a:latin typeface="Arial" panose="020B0604020202020204" pitchFamily="34" charset="0"/>
                <a:cs typeface="Arial" panose="020B0604020202020204" pitchFamily="34" charset="0"/>
              </a:rPr>
            </a:br>
            <a:r>
              <a:rPr lang="en-US" sz="2100" i="1" u="none" strike="noStrike" dirty="0">
                <a:effectLst/>
                <a:latin typeface="Arial" panose="020B0604020202020204" pitchFamily="34" charset="0"/>
                <a:cs typeface="Arial" panose="020B0604020202020204" pitchFamily="34" charset="0"/>
              </a:rPr>
              <a:t>Vs. 18</a:t>
            </a:r>
            <a:r>
              <a:rPr lang="en-US" sz="2100" b="0" i="1" u="none" strike="noStrike" dirty="0">
                <a:effectLst/>
                <a:latin typeface="Arial" panose="020B0604020202020204" pitchFamily="34" charset="0"/>
                <a:cs typeface="Arial" panose="020B0604020202020204" pitchFamily="34" charset="0"/>
              </a:rPr>
              <a:t>  She sees that </a:t>
            </a:r>
            <a:r>
              <a:rPr lang="en-US" sz="2100" i="1" u="none" strike="noStrike" dirty="0">
                <a:solidFill>
                  <a:srgbClr val="0432FF"/>
                </a:solidFill>
                <a:effectLst/>
                <a:latin typeface="Arial" panose="020B0604020202020204" pitchFamily="34" charset="0"/>
                <a:cs typeface="Arial" panose="020B0604020202020204" pitchFamily="34" charset="0"/>
              </a:rPr>
              <a:t>her trading is profitable</a:t>
            </a:r>
            <a:r>
              <a:rPr lang="en-US" sz="2100" b="0" i="1" u="none" strike="noStrike" dirty="0">
                <a:effectLst/>
                <a:latin typeface="Arial" panose="020B0604020202020204" pitchFamily="34" charset="0"/>
                <a:cs typeface="Arial" panose="020B0604020202020204" pitchFamily="34" charset="0"/>
              </a:rPr>
              <a:t>, and her lamp does not go out at night.</a:t>
            </a:r>
            <a:endParaRPr lang="en-US" sz="21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DCD8739-AA8F-C1AF-E969-C02D9DEFBB31}"/>
              </a:ext>
            </a:extLst>
          </p:cNvPr>
          <p:cNvSpPr>
            <a:spLocks noGrp="1"/>
          </p:cNvSpPr>
          <p:nvPr>
            <p:ph idx="1"/>
          </p:nvPr>
        </p:nvSpPr>
        <p:spPr>
          <a:xfrm>
            <a:off x="486887" y="1773381"/>
            <a:ext cx="8199913" cy="3742749"/>
          </a:xfrm>
        </p:spPr>
        <p:txBody>
          <a:bodyPr>
            <a:normAutofit lnSpcReduction="10000"/>
          </a:bodyPr>
          <a:lstStyle/>
          <a:p>
            <a:pPr marL="68263" lvl="1" indent="0">
              <a:lnSpc>
                <a:spcPct val="120000"/>
              </a:lnSpc>
              <a:spcBef>
                <a:spcPts val="0"/>
              </a:spcBef>
              <a:buNone/>
            </a:pPr>
            <a:r>
              <a:rPr lang="en-US" sz="2400" dirty="0"/>
              <a:t>Not only was the the Virtuous Women </a:t>
            </a:r>
            <a:r>
              <a:rPr lang="en-US" sz="2400" u="none" strike="noStrike" dirty="0">
                <a:solidFill>
                  <a:srgbClr val="000000"/>
                </a:solidFill>
                <a:effectLst/>
              </a:rPr>
              <a:t>God-fearing</a:t>
            </a:r>
            <a:r>
              <a:rPr lang="en-US" sz="2400" dirty="0">
                <a:solidFill>
                  <a:srgbClr val="000000"/>
                </a:solidFill>
              </a:rPr>
              <a:t>, but she </a:t>
            </a:r>
            <a:r>
              <a:rPr lang="en-US" sz="2400" u="none" strike="noStrike" dirty="0">
                <a:solidFill>
                  <a:srgbClr val="000000"/>
                </a:solidFill>
                <a:effectLst/>
              </a:rPr>
              <a:t>was also frugal, an investor, talented, industrious, and generous.</a:t>
            </a:r>
            <a:endParaRPr lang="en-US" sz="900" dirty="0"/>
          </a:p>
          <a:p>
            <a:pPr marL="573088" lvl="1" indent="-504825">
              <a:lnSpc>
                <a:spcPct val="120000"/>
              </a:lnSpc>
              <a:spcBef>
                <a:spcPts val="0"/>
              </a:spcBef>
              <a:buNone/>
            </a:pPr>
            <a:endParaRPr lang="en-US" sz="800" dirty="0"/>
          </a:p>
          <a:p>
            <a:pPr marL="68263" lvl="1" indent="0">
              <a:lnSpc>
                <a:spcPct val="120000"/>
              </a:lnSpc>
              <a:spcBef>
                <a:spcPts val="0"/>
              </a:spcBef>
              <a:buNone/>
            </a:pPr>
            <a:r>
              <a:rPr lang="en-US" sz="2400" dirty="0"/>
              <a:t>As women it’s important that we have a good understanding of our finances; life happens.</a:t>
            </a:r>
          </a:p>
          <a:p>
            <a:pPr marL="573088" lvl="1" indent="-287338">
              <a:lnSpc>
                <a:spcPct val="120000"/>
              </a:lnSpc>
              <a:spcBef>
                <a:spcPts val="0"/>
              </a:spcBef>
              <a:buFontTx/>
              <a:buChar char="-"/>
            </a:pPr>
            <a:r>
              <a:rPr lang="en-US" sz="2400" dirty="0"/>
              <a:t>Good Money Management</a:t>
            </a:r>
          </a:p>
          <a:p>
            <a:pPr marL="573088" lvl="1" indent="-287338">
              <a:lnSpc>
                <a:spcPct val="120000"/>
              </a:lnSpc>
              <a:spcBef>
                <a:spcPts val="0"/>
              </a:spcBef>
              <a:buFontTx/>
              <a:buChar char="-"/>
            </a:pPr>
            <a:r>
              <a:rPr lang="en-US" sz="2400" dirty="0"/>
              <a:t>Understand the Credit Reporting Process</a:t>
            </a:r>
          </a:p>
          <a:p>
            <a:pPr marL="573088" lvl="1" indent="-287338">
              <a:lnSpc>
                <a:spcPct val="120000"/>
              </a:lnSpc>
              <a:spcBef>
                <a:spcPts val="0"/>
              </a:spcBef>
              <a:buFontTx/>
              <a:buChar char="-"/>
            </a:pPr>
            <a:r>
              <a:rPr lang="en-US" sz="2400" dirty="0"/>
              <a:t>FICO Scoring System</a:t>
            </a:r>
          </a:p>
          <a:p>
            <a:endParaRPr lang="en-US" dirty="0"/>
          </a:p>
        </p:txBody>
      </p:sp>
      <p:sp>
        <p:nvSpPr>
          <p:cNvPr id="7" name="Date Placeholder 3">
            <a:extLst>
              <a:ext uri="{FF2B5EF4-FFF2-40B4-BE49-F238E27FC236}">
                <a16:creationId xmlns:a16="http://schemas.microsoft.com/office/drawing/2014/main" id="{13C0C115-D8EC-8FD6-B163-1746570165F5}"/>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301F702A-80D1-424A-1425-36DC95DAE86D}"/>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3F938D55-AD94-D729-1867-98125719719A}"/>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15</a:t>
            </a:fld>
            <a:endParaRPr lang="en-US" dirty="0"/>
          </a:p>
        </p:txBody>
      </p:sp>
    </p:spTree>
    <p:extLst>
      <p:ext uri="{BB962C8B-B14F-4D97-AF65-F5344CB8AC3E}">
        <p14:creationId xmlns:p14="http://schemas.microsoft.com/office/powerpoint/2010/main" val="266931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CA1DBE-A8A1-55BB-821E-413C17BE40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149"/>
          <a:stretch/>
        </p:blipFill>
        <p:spPr>
          <a:xfrm>
            <a:off x="9038606" y="3751239"/>
            <a:ext cx="2980206" cy="1564667"/>
          </a:xfrm>
          <a:prstGeom prst="rect">
            <a:avLst/>
          </a:prstGeom>
        </p:spPr>
      </p:pic>
      <p:sp>
        <p:nvSpPr>
          <p:cNvPr id="2" name="Title 1">
            <a:extLst>
              <a:ext uri="{FF2B5EF4-FFF2-40B4-BE49-F238E27FC236}">
                <a16:creationId xmlns:a16="http://schemas.microsoft.com/office/drawing/2014/main" id="{E8FC1AEC-C169-96DB-1719-2BB76DD57486}"/>
              </a:ext>
            </a:extLst>
          </p:cNvPr>
          <p:cNvSpPr>
            <a:spLocks noGrp="1"/>
          </p:cNvSpPr>
          <p:nvPr>
            <p:ph type="title"/>
          </p:nvPr>
        </p:nvSpPr>
        <p:spPr>
          <a:xfrm>
            <a:off x="290013" y="308189"/>
            <a:ext cx="10883898" cy="897005"/>
          </a:xfrm>
        </p:spPr>
        <p:txBody>
          <a:bodyPr/>
          <a:lstStyle/>
          <a:p>
            <a:r>
              <a:rPr lang="en-US" b="1" dirty="0">
                <a:latin typeface="Arial Black" panose="020B0604020202020204" pitchFamily="34" charset="0"/>
                <a:cs typeface="Arial Black" panose="020B0604020202020204" pitchFamily="34" charset="0"/>
              </a:rPr>
              <a:t>Managing Your Finances</a:t>
            </a:r>
          </a:p>
        </p:txBody>
      </p:sp>
      <p:sp>
        <p:nvSpPr>
          <p:cNvPr id="3" name="Content Placeholder 2">
            <a:extLst>
              <a:ext uri="{FF2B5EF4-FFF2-40B4-BE49-F238E27FC236}">
                <a16:creationId xmlns:a16="http://schemas.microsoft.com/office/drawing/2014/main" id="{BFAB0B09-9DD4-24C2-4911-7806B9274F83}"/>
              </a:ext>
            </a:extLst>
          </p:cNvPr>
          <p:cNvSpPr>
            <a:spLocks noGrp="1"/>
          </p:cNvSpPr>
          <p:nvPr>
            <p:ph idx="1"/>
          </p:nvPr>
        </p:nvSpPr>
        <p:spPr>
          <a:xfrm>
            <a:off x="311034" y="1372969"/>
            <a:ext cx="8727572" cy="4066133"/>
          </a:xfrm>
        </p:spPr>
        <p:txBody>
          <a:bodyPr>
            <a:normAutofit lnSpcReduction="10000"/>
          </a:bodyPr>
          <a:lstStyle/>
          <a:p>
            <a:pPr marL="344488" indent="-331788">
              <a:lnSpc>
                <a:spcPct val="110000"/>
              </a:lnSpc>
              <a:spcBef>
                <a:spcPts val="0"/>
              </a:spcBef>
            </a:pPr>
            <a:r>
              <a:rPr lang="en-US" sz="2400" u="none" strike="noStrike" dirty="0">
                <a:effectLst/>
              </a:rPr>
              <a:t>Managing your finances may seem natural; however, the truth is that it can be downright overwhelming and often comes with emotional baggage. </a:t>
            </a:r>
          </a:p>
          <a:p>
            <a:pPr marL="344488" indent="-331788">
              <a:lnSpc>
                <a:spcPct val="110000"/>
              </a:lnSpc>
              <a:spcBef>
                <a:spcPts val="0"/>
              </a:spcBef>
            </a:pPr>
            <a:endParaRPr lang="en-US" sz="600" dirty="0"/>
          </a:p>
          <a:p>
            <a:pPr marL="344488" indent="-331788">
              <a:lnSpc>
                <a:spcPct val="110000"/>
              </a:lnSpc>
              <a:spcBef>
                <a:spcPts val="0"/>
              </a:spcBef>
            </a:pPr>
            <a:r>
              <a:rPr lang="en-US" sz="2400" u="none" strike="noStrike" dirty="0">
                <a:effectLst/>
              </a:rPr>
              <a:t>While some people have been privileged never to have had to worry about money, others associate money with stress, a lack of security, and even feelings of unworthiness. </a:t>
            </a:r>
          </a:p>
          <a:p>
            <a:pPr marL="344488" indent="-331788">
              <a:lnSpc>
                <a:spcPct val="110000"/>
              </a:lnSpc>
              <a:spcBef>
                <a:spcPts val="0"/>
              </a:spcBef>
            </a:pPr>
            <a:endParaRPr lang="en-US" sz="600" dirty="0"/>
          </a:p>
          <a:p>
            <a:pPr marL="344488" indent="-331788">
              <a:lnSpc>
                <a:spcPct val="110000"/>
              </a:lnSpc>
              <a:spcBef>
                <a:spcPts val="0"/>
              </a:spcBef>
            </a:pPr>
            <a:r>
              <a:rPr lang="en-US" sz="2400" u="none" strike="noStrike" dirty="0">
                <a:effectLst/>
              </a:rPr>
              <a:t>These negative relationships to money—are often formed by early childhood experiences—and can be connected to financial trauma, which can, in turn, inform and hinder how we interact with our money daily.</a:t>
            </a:r>
            <a:endParaRPr lang="en-US" sz="2400" dirty="0"/>
          </a:p>
        </p:txBody>
      </p:sp>
      <p:sp>
        <p:nvSpPr>
          <p:cNvPr id="11" name="Date Placeholder 3">
            <a:extLst>
              <a:ext uri="{FF2B5EF4-FFF2-40B4-BE49-F238E27FC236}">
                <a16:creationId xmlns:a16="http://schemas.microsoft.com/office/drawing/2014/main" id="{F4777C70-DC38-DC9F-9573-67B5E205F0A3}"/>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2" name="Footer Placeholder 4">
            <a:extLst>
              <a:ext uri="{FF2B5EF4-FFF2-40B4-BE49-F238E27FC236}">
                <a16:creationId xmlns:a16="http://schemas.microsoft.com/office/drawing/2014/main" id="{087A0E99-7A3D-4C5C-9E13-6842EB32EDD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3" name="Slide Number Placeholder 5">
            <a:extLst>
              <a:ext uri="{FF2B5EF4-FFF2-40B4-BE49-F238E27FC236}">
                <a16:creationId xmlns:a16="http://schemas.microsoft.com/office/drawing/2014/main" id="{4BC6BEB9-152D-E811-0A42-46EBE981D76B}"/>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16</a:t>
            </a:fld>
            <a:endParaRPr lang="en-US" dirty="0"/>
          </a:p>
        </p:txBody>
      </p:sp>
    </p:spTree>
    <p:extLst>
      <p:ext uri="{BB962C8B-B14F-4D97-AF65-F5344CB8AC3E}">
        <p14:creationId xmlns:p14="http://schemas.microsoft.com/office/powerpoint/2010/main" val="2209426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20B8-48F9-5514-C602-42ED5053B109}"/>
              </a:ext>
            </a:extLst>
          </p:cNvPr>
          <p:cNvSpPr>
            <a:spLocks noGrp="1"/>
          </p:cNvSpPr>
          <p:nvPr>
            <p:ph type="title"/>
          </p:nvPr>
        </p:nvSpPr>
        <p:spPr>
          <a:xfrm>
            <a:off x="136669" y="523529"/>
            <a:ext cx="11445764" cy="2062482"/>
          </a:xfrm>
        </p:spPr>
        <p:txBody>
          <a:bodyPr>
            <a:normAutofit fontScale="90000"/>
          </a:bodyPr>
          <a:lstStyle/>
          <a:p>
            <a:pPr algn="ctr"/>
            <a:r>
              <a:rPr lang="en-US" sz="5400" b="1" dirty="0">
                <a:latin typeface="Arial Black" panose="020B0604020202020204" pitchFamily="34" charset="0"/>
                <a:cs typeface="Arial Black" panose="020B0604020202020204" pitchFamily="34" charset="0"/>
              </a:rPr>
              <a:t>Our </a:t>
            </a:r>
            <a:r>
              <a:rPr lang="en-US" sz="5400" dirty="0"/>
              <a:t>negative relationship </a:t>
            </a:r>
            <a:br>
              <a:rPr lang="en-US" sz="5400" dirty="0"/>
            </a:br>
            <a:r>
              <a:rPr lang="en-US" sz="5400" dirty="0"/>
              <a:t>with money is called </a:t>
            </a:r>
            <a:br>
              <a:rPr lang="en-US" sz="5400" dirty="0"/>
            </a:br>
            <a:r>
              <a:rPr lang="en-US" sz="5400" b="1" u="none" strike="noStrike" dirty="0">
                <a:effectLst/>
                <a:latin typeface="Arial Black" panose="020B0604020202020204" pitchFamily="34" charset="0"/>
                <a:cs typeface="Arial Black" panose="020B0604020202020204" pitchFamily="34" charset="0"/>
              </a:rPr>
              <a:t>Financial Trauma</a:t>
            </a:r>
            <a:endParaRPr lang="en-US" sz="5400" b="1" dirty="0">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BAC3A02C-74B9-2CA6-37C5-D1118F61A6E6}"/>
              </a:ext>
            </a:extLst>
          </p:cNvPr>
          <p:cNvSpPr>
            <a:spLocks noGrp="1"/>
          </p:cNvSpPr>
          <p:nvPr>
            <p:ph type="body" idx="1"/>
          </p:nvPr>
        </p:nvSpPr>
        <p:spPr>
          <a:xfrm>
            <a:off x="1257300" y="2723685"/>
            <a:ext cx="9286875" cy="1342103"/>
          </a:xfrm>
        </p:spPr>
        <p:txBody>
          <a:bodyPr>
            <a:normAutofit fontScale="92500" lnSpcReduction="10000"/>
          </a:bodyPr>
          <a:lstStyle/>
          <a:p>
            <a:pPr algn="ctr">
              <a:lnSpc>
                <a:spcPct val="110000"/>
              </a:lnSpc>
              <a:spcBef>
                <a:spcPts val="0"/>
              </a:spcBef>
            </a:pPr>
            <a:r>
              <a:rPr lang="en-US" sz="2800" i="0" u="none" strike="noStrike" dirty="0">
                <a:solidFill>
                  <a:srgbClr val="202124"/>
                </a:solidFill>
                <a:effectLst/>
                <a:latin typeface="arial" panose="020B0604020202020204" pitchFamily="34" charset="0"/>
              </a:rPr>
              <a:t>Financial trauma is a financial wound or injury that can </a:t>
            </a:r>
          </a:p>
          <a:p>
            <a:pPr algn="ctr">
              <a:lnSpc>
                <a:spcPct val="110000"/>
              </a:lnSpc>
              <a:spcBef>
                <a:spcPts val="0"/>
              </a:spcBef>
            </a:pPr>
            <a:r>
              <a:rPr lang="en-US" sz="2800" i="0" u="none" strike="noStrike" dirty="0">
                <a:solidFill>
                  <a:srgbClr val="202124"/>
                </a:solidFill>
                <a:effectLst/>
                <a:latin typeface="arial" panose="020B0604020202020204" pitchFamily="34" charset="0"/>
              </a:rPr>
              <a:t>cause disruptive behavior with the way in</a:t>
            </a:r>
          </a:p>
          <a:p>
            <a:pPr algn="ctr">
              <a:lnSpc>
                <a:spcPct val="110000"/>
              </a:lnSpc>
              <a:spcBef>
                <a:spcPts val="0"/>
              </a:spcBef>
            </a:pPr>
            <a:r>
              <a:rPr lang="en-US" sz="2800" i="0" u="none" strike="noStrike" dirty="0">
                <a:solidFill>
                  <a:srgbClr val="202124"/>
                </a:solidFill>
                <a:effectLst/>
                <a:latin typeface="arial" panose="020B0604020202020204" pitchFamily="34" charset="0"/>
              </a:rPr>
              <a:t>which we handle our money.</a:t>
            </a:r>
            <a:endParaRPr lang="en-US" sz="2800" dirty="0"/>
          </a:p>
        </p:txBody>
      </p:sp>
      <p:sp>
        <p:nvSpPr>
          <p:cNvPr id="12" name="Date Placeholder 3">
            <a:extLst>
              <a:ext uri="{FF2B5EF4-FFF2-40B4-BE49-F238E27FC236}">
                <a16:creationId xmlns:a16="http://schemas.microsoft.com/office/drawing/2014/main" id="{AC9D3492-A7FD-DEE0-6590-0EBFA9A78739}"/>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3" name="Footer Placeholder 4">
            <a:extLst>
              <a:ext uri="{FF2B5EF4-FFF2-40B4-BE49-F238E27FC236}">
                <a16:creationId xmlns:a16="http://schemas.microsoft.com/office/drawing/2014/main" id="{97FA4448-F7E3-3653-2122-70F7B86CD09E}"/>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4" name="Slide Number Placeholder 5">
            <a:extLst>
              <a:ext uri="{FF2B5EF4-FFF2-40B4-BE49-F238E27FC236}">
                <a16:creationId xmlns:a16="http://schemas.microsoft.com/office/drawing/2014/main" id="{BD0F7CE5-6068-129B-4422-4200E2D77F56}"/>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17</a:t>
            </a:fld>
            <a:endParaRPr lang="en-US" dirty="0"/>
          </a:p>
        </p:txBody>
      </p:sp>
      <p:sp>
        <p:nvSpPr>
          <p:cNvPr id="16" name="TextBox 15">
            <a:extLst>
              <a:ext uri="{FF2B5EF4-FFF2-40B4-BE49-F238E27FC236}">
                <a16:creationId xmlns:a16="http://schemas.microsoft.com/office/drawing/2014/main" id="{CF0D3715-0EE7-96B8-3BC8-C67DCC3D4B79}"/>
              </a:ext>
            </a:extLst>
          </p:cNvPr>
          <p:cNvSpPr txBox="1"/>
          <p:nvPr/>
        </p:nvSpPr>
        <p:spPr>
          <a:xfrm>
            <a:off x="573047" y="4214853"/>
            <a:ext cx="11445765" cy="1369606"/>
          </a:xfrm>
          <a:prstGeom prst="rect">
            <a:avLst/>
          </a:prstGeom>
          <a:noFill/>
        </p:spPr>
        <p:txBody>
          <a:bodyPr wrap="square">
            <a:spAutoFit/>
          </a:bodyPr>
          <a:lstStyle/>
          <a:p>
            <a:r>
              <a:rPr lang="en-US" sz="2500" b="1" i="0" u="none" strike="noStrike" dirty="0">
                <a:solidFill>
                  <a:srgbClr val="7030A0"/>
                </a:solidFill>
                <a:effectLst/>
                <a:latin typeface="Arial" panose="020B0604020202020204" pitchFamily="34" charset="0"/>
                <a:cs typeface="Arial" panose="020B0604020202020204" pitchFamily="34" charset="0"/>
              </a:rPr>
              <a:t>Philippians 4 13: </a:t>
            </a:r>
            <a:r>
              <a:rPr lang="en-US" sz="2500" b="0" i="0" u="none" strike="noStrike" dirty="0">
                <a:solidFill>
                  <a:srgbClr val="7030A0"/>
                </a:solidFill>
                <a:effectLst/>
                <a:latin typeface="Arial" panose="020B0604020202020204" pitchFamily="34" charset="0"/>
                <a:cs typeface="Arial" panose="020B0604020202020204" pitchFamily="34" charset="0"/>
              </a:rPr>
              <a:t>I can do all things through Christ which strengthened me.</a:t>
            </a:r>
          </a:p>
          <a:p>
            <a:pPr algn="l"/>
            <a:endParaRPr lang="en-US" sz="800" b="1" i="0" u="none" strike="noStrike" dirty="0">
              <a:solidFill>
                <a:srgbClr val="7030A0"/>
              </a:solidFill>
              <a:effectLst/>
              <a:latin typeface="Arial" panose="020B0604020202020204" pitchFamily="34" charset="0"/>
              <a:cs typeface="Arial" panose="020B0604020202020204" pitchFamily="34" charset="0"/>
            </a:endParaRPr>
          </a:p>
          <a:p>
            <a:pPr algn="l"/>
            <a:r>
              <a:rPr lang="en-US" sz="2500" b="1" i="0" u="none" strike="noStrike" dirty="0">
                <a:solidFill>
                  <a:srgbClr val="7030A0"/>
                </a:solidFill>
                <a:effectLst/>
                <a:latin typeface="Arial" panose="020B0604020202020204" pitchFamily="34" charset="0"/>
                <a:cs typeface="Arial" panose="020B0604020202020204" pitchFamily="34" charset="0"/>
              </a:rPr>
              <a:t>Matthew 6:33: </a:t>
            </a:r>
            <a:r>
              <a:rPr lang="en-US" sz="2500" b="0" i="0" u="none" strike="noStrike" dirty="0">
                <a:solidFill>
                  <a:srgbClr val="7030A0"/>
                </a:solidFill>
                <a:effectLst/>
                <a:latin typeface="Arial" panose="020B0604020202020204" pitchFamily="34" charset="0"/>
                <a:cs typeface="Arial" panose="020B0604020202020204" pitchFamily="34" charset="0"/>
              </a:rPr>
              <a:t>But seek ye first the kingdom of God, and his righteousness; and all these things shall be added unto you.</a:t>
            </a:r>
          </a:p>
        </p:txBody>
      </p:sp>
    </p:spTree>
    <p:extLst>
      <p:ext uri="{BB962C8B-B14F-4D97-AF65-F5344CB8AC3E}">
        <p14:creationId xmlns:p14="http://schemas.microsoft.com/office/powerpoint/2010/main" val="6653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C97-E68B-5FB8-C486-B00CD95F201F}"/>
              </a:ext>
            </a:extLst>
          </p:cNvPr>
          <p:cNvSpPr>
            <a:spLocks noGrp="1"/>
          </p:cNvSpPr>
          <p:nvPr>
            <p:ph type="title"/>
          </p:nvPr>
        </p:nvSpPr>
        <p:spPr>
          <a:xfrm>
            <a:off x="331444" y="392537"/>
            <a:ext cx="7260588" cy="790825"/>
          </a:xfrm>
        </p:spPr>
        <p:txBody>
          <a:bodyPr>
            <a:noAutofit/>
          </a:bodyPr>
          <a:lstStyle/>
          <a:p>
            <a:r>
              <a:rPr lang="en-US" sz="4900" b="1" dirty="0">
                <a:latin typeface="Arial Black" panose="020B0604020202020204" pitchFamily="34" charset="0"/>
                <a:cs typeface="Arial Black" panose="020B0604020202020204" pitchFamily="34" charset="0"/>
              </a:rPr>
              <a:t>Financial Trauma</a:t>
            </a:r>
          </a:p>
        </p:txBody>
      </p:sp>
      <p:sp>
        <p:nvSpPr>
          <p:cNvPr id="3" name="Content Placeholder 2">
            <a:extLst>
              <a:ext uri="{FF2B5EF4-FFF2-40B4-BE49-F238E27FC236}">
                <a16:creationId xmlns:a16="http://schemas.microsoft.com/office/drawing/2014/main" id="{2FC298B9-0054-78FC-A549-EA47E556EF26}"/>
              </a:ext>
            </a:extLst>
          </p:cNvPr>
          <p:cNvSpPr>
            <a:spLocks noGrp="1"/>
          </p:cNvSpPr>
          <p:nvPr>
            <p:ph idx="1"/>
          </p:nvPr>
        </p:nvSpPr>
        <p:spPr>
          <a:xfrm>
            <a:off x="607404" y="1809632"/>
            <a:ext cx="6437861" cy="3778216"/>
          </a:xfrm>
        </p:spPr>
        <p:txBody>
          <a:bodyPr>
            <a:normAutofit/>
          </a:bodyPr>
          <a:lstStyle/>
          <a:p>
            <a:pPr marL="0" indent="0">
              <a:lnSpc>
                <a:spcPct val="100000"/>
              </a:lnSpc>
              <a:spcBef>
                <a:spcPts val="0"/>
              </a:spcBef>
              <a:buNone/>
            </a:pPr>
            <a:endParaRPr lang="en-US" sz="800" u="none" strike="noStrike" dirty="0">
              <a:effectLst/>
              <a:latin typeface="Arial" panose="020B0604020202020204" pitchFamily="34" charset="0"/>
              <a:cs typeface="Arial" panose="020B0604020202020204" pitchFamily="34" charset="0"/>
            </a:endParaRPr>
          </a:p>
          <a:p>
            <a:pPr marL="407988" indent="-342900" algn="l" fontAlgn="base">
              <a:lnSpc>
                <a:spcPct val="105000"/>
              </a:lnSpc>
              <a:spcBef>
                <a:spcPts val="0"/>
              </a:spcBef>
              <a:buFont typeface="Arial" panose="020B0604020202020204" pitchFamily="34" charset="0"/>
              <a:buChar char="•"/>
            </a:pPr>
            <a:r>
              <a:rPr lang="en-US" sz="2300" u="none" strike="noStrike" dirty="0">
                <a:effectLst/>
                <a:latin typeface="Arial" panose="020B0604020202020204" pitchFamily="34" charset="0"/>
                <a:cs typeface="Arial" panose="020B0604020202020204" pitchFamily="34" charset="0"/>
              </a:rPr>
              <a:t>The inheritance of toxic money beliefs</a:t>
            </a:r>
          </a:p>
          <a:p>
            <a:pPr marL="407988" indent="-342900" algn="l" fontAlgn="base">
              <a:lnSpc>
                <a:spcPct val="105000"/>
              </a:lnSpc>
              <a:spcBef>
                <a:spcPts val="0"/>
              </a:spcBef>
              <a:buFont typeface="Arial" panose="020B0604020202020204" pitchFamily="34" charset="0"/>
              <a:buChar char="•"/>
            </a:pPr>
            <a:r>
              <a:rPr lang="en-US" sz="2300" u="none" strike="noStrike" dirty="0">
                <a:effectLst/>
                <a:latin typeface="Arial" panose="020B0604020202020204" pitchFamily="34" charset="0"/>
                <a:cs typeface="Arial" panose="020B0604020202020204" pitchFamily="34" charset="0"/>
              </a:rPr>
              <a:t>Chronic debt</a:t>
            </a:r>
          </a:p>
          <a:p>
            <a:pPr marL="407988" indent="-342900" algn="l" fontAlgn="base">
              <a:lnSpc>
                <a:spcPct val="105000"/>
              </a:lnSpc>
              <a:spcBef>
                <a:spcPts val="0"/>
              </a:spcBef>
              <a:buFont typeface="Arial" panose="020B0604020202020204" pitchFamily="34" charset="0"/>
              <a:buChar char="•"/>
            </a:pPr>
            <a:r>
              <a:rPr lang="en-US" sz="2300" u="none" strike="noStrike" dirty="0">
                <a:effectLst/>
                <a:latin typeface="Arial" panose="020B0604020202020204" pitchFamily="34" charset="0"/>
                <a:cs typeface="Arial" panose="020B0604020202020204" pitchFamily="34" charset="0"/>
              </a:rPr>
              <a:t>Sudden loss of a job</a:t>
            </a:r>
          </a:p>
          <a:p>
            <a:pPr marL="407988" indent="-342900" algn="l" fontAlgn="base">
              <a:lnSpc>
                <a:spcPct val="105000"/>
              </a:lnSpc>
              <a:spcBef>
                <a:spcPts val="0"/>
              </a:spcBef>
              <a:buFont typeface="Arial" panose="020B0604020202020204" pitchFamily="34" charset="0"/>
              <a:buChar char="•"/>
            </a:pPr>
            <a:r>
              <a:rPr lang="en-US" sz="2300" u="none" strike="noStrike" dirty="0">
                <a:effectLst/>
                <a:latin typeface="Arial" panose="020B0604020202020204" pitchFamily="34" charset="0"/>
                <a:cs typeface="Arial" panose="020B0604020202020204" pitchFamily="34" charset="0"/>
              </a:rPr>
              <a:t>Loss of a home</a:t>
            </a:r>
          </a:p>
          <a:p>
            <a:pPr marL="407988" indent="-342900" algn="l" fontAlgn="base">
              <a:lnSpc>
                <a:spcPct val="105000"/>
              </a:lnSpc>
              <a:spcBef>
                <a:spcPts val="0"/>
              </a:spcBef>
              <a:buFont typeface="Arial" panose="020B0604020202020204" pitchFamily="34" charset="0"/>
              <a:buChar char="•"/>
            </a:pPr>
            <a:r>
              <a:rPr lang="en-US" sz="2300" u="none" strike="noStrike" dirty="0">
                <a:effectLst/>
                <a:latin typeface="Arial" panose="020B0604020202020204" pitchFamily="34" charset="0"/>
                <a:cs typeface="Arial" panose="020B0604020202020204" pitchFamily="34" charset="0"/>
              </a:rPr>
              <a:t>Unstable income</a:t>
            </a:r>
          </a:p>
          <a:p>
            <a:pPr marL="407988" indent="-342900" algn="l" fontAlgn="base">
              <a:lnSpc>
                <a:spcPct val="105000"/>
              </a:lnSpc>
              <a:spcBef>
                <a:spcPts val="0"/>
              </a:spcBef>
              <a:buFont typeface="Arial" panose="020B0604020202020204" pitchFamily="34" charset="0"/>
              <a:buChar char="•"/>
            </a:pPr>
            <a:r>
              <a:rPr lang="en-US" sz="2300" u="none" strike="noStrike" dirty="0">
                <a:effectLst/>
                <a:latin typeface="Arial" panose="020B0604020202020204" pitchFamily="34" charset="0"/>
                <a:cs typeface="Arial" panose="020B0604020202020204" pitchFamily="34" charset="0"/>
              </a:rPr>
              <a:t>Chronic inability to pay all of the bills</a:t>
            </a:r>
          </a:p>
          <a:p>
            <a:pPr marL="407988" indent="-342900" algn="l" fontAlgn="base">
              <a:lnSpc>
                <a:spcPct val="105000"/>
              </a:lnSpc>
              <a:spcBef>
                <a:spcPts val="0"/>
              </a:spcBef>
              <a:buFont typeface="Arial" panose="020B0604020202020204" pitchFamily="34" charset="0"/>
              <a:buChar char="•"/>
            </a:pPr>
            <a:r>
              <a:rPr lang="en-US" sz="2300" u="none" strike="noStrike" dirty="0">
                <a:effectLst/>
                <a:latin typeface="Arial" panose="020B0604020202020204" pitchFamily="34" charset="0"/>
                <a:cs typeface="Arial" panose="020B0604020202020204" pitchFamily="34" charset="0"/>
              </a:rPr>
              <a:t>Low-wages</a:t>
            </a:r>
          </a:p>
          <a:p>
            <a:pPr marL="407988" indent="-342900" algn="l" fontAlgn="base">
              <a:lnSpc>
                <a:spcPct val="105000"/>
              </a:lnSpc>
              <a:spcBef>
                <a:spcPts val="0"/>
              </a:spcBef>
              <a:buFont typeface="Arial" panose="020B0604020202020204" pitchFamily="34" charset="0"/>
              <a:buChar char="•"/>
            </a:pPr>
            <a:r>
              <a:rPr lang="en-US" sz="2300" u="none" strike="noStrike" dirty="0">
                <a:effectLst/>
                <a:latin typeface="Arial" panose="020B0604020202020204" pitchFamily="34" charset="0"/>
                <a:cs typeface="Arial" panose="020B0604020202020204" pitchFamily="34" charset="0"/>
              </a:rPr>
              <a:t>Entering the job market during a global pandemic and recession</a:t>
            </a:r>
            <a:endParaRPr lang="en-US" sz="23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A22130-742D-411F-5DD3-94155486F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0783" y="2027183"/>
            <a:ext cx="4626416" cy="3343113"/>
          </a:xfrm>
          <a:prstGeom prst="rect">
            <a:avLst/>
          </a:prstGeom>
        </p:spPr>
      </p:pic>
      <p:sp>
        <p:nvSpPr>
          <p:cNvPr id="11" name="TextBox 10">
            <a:extLst>
              <a:ext uri="{FF2B5EF4-FFF2-40B4-BE49-F238E27FC236}">
                <a16:creationId xmlns:a16="http://schemas.microsoft.com/office/drawing/2014/main" id="{B173D731-D62C-94E7-72B2-1CDF5E9961B6}"/>
              </a:ext>
            </a:extLst>
          </p:cNvPr>
          <p:cNvSpPr txBox="1"/>
          <p:nvPr/>
        </p:nvSpPr>
        <p:spPr>
          <a:xfrm>
            <a:off x="331444" y="1313487"/>
            <a:ext cx="10972579" cy="492443"/>
          </a:xfrm>
          <a:prstGeom prst="rect">
            <a:avLst/>
          </a:prstGeom>
          <a:noFill/>
        </p:spPr>
        <p:txBody>
          <a:bodyPr wrap="square">
            <a:spAutoFit/>
          </a:bodyPr>
          <a:lstStyle/>
          <a:p>
            <a:pPr marL="0" indent="0">
              <a:lnSpc>
                <a:spcPct val="100000"/>
              </a:lnSpc>
              <a:spcBef>
                <a:spcPts val="0"/>
              </a:spcBef>
              <a:buNone/>
            </a:pPr>
            <a:r>
              <a:rPr lang="en-US" sz="2600" u="none" strike="noStrike" dirty="0">
                <a:effectLst/>
                <a:latin typeface="Arial" panose="020B0604020202020204" pitchFamily="34" charset="0"/>
                <a:cs typeface="Arial" panose="020B0604020202020204" pitchFamily="34" charset="0"/>
              </a:rPr>
              <a:t>Financial trauma can be a combination of any number of circumstances.</a:t>
            </a:r>
          </a:p>
        </p:txBody>
      </p:sp>
      <p:sp>
        <p:nvSpPr>
          <p:cNvPr id="4" name="Date Placeholder 3">
            <a:extLst>
              <a:ext uri="{FF2B5EF4-FFF2-40B4-BE49-F238E27FC236}">
                <a16:creationId xmlns:a16="http://schemas.microsoft.com/office/drawing/2014/main" id="{058926EB-A9DF-0E1B-4297-2EA14760BEF8}"/>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0" name="Footer Placeholder 4">
            <a:extLst>
              <a:ext uri="{FF2B5EF4-FFF2-40B4-BE49-F238E27FC236}">
                <a16:creationId xmlns:a16="http://schemas.microsoft.com/office/drawing/2014/main" id="{30AE46A6-9F00-3693-FC73-285030AD64C2}"/>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2" name="Slide Number Placeholder 5">
            <a:extLst>
              <a:ext uri="{FF2B5EF4-FFF2-40B4-BE49-F238E27FC236}">
                <a16:creationId xmlns:a16="http://schemas.microsoft.com/office/drawing/2014/main" id="{08D8C520-BF13-0455-E7FF-EB6CF88FBD43}"/>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18</a:t>
            </a:fld>
            <a:endParaRPr lang="en-US" dirty="0"/>
          </a:p>
        </p:txBody>
      </p:sp>
    </p:spTree>
    <p:extLst>
      <p:ext uri="{BB962C8B-B14F-4D97-AF65-F5344CB8AC3E}">
        <p14:creationId xmlns:p14="http://schemas.microsoft.com/office/powerpoint/2010/main" val="2620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89F3A5-A229-57C5-64A4-585DA36A70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28142" y="364599"/>
            <a:ext cx="9957526" cy="5092699"/>
          </a:xfrm>
          <a:prstGeom prst="rect">
            <a:avLst/>
          </a:prstGeom>
          <a:noFill/>
        </p:spPr>
      </p:pic>
      <p:sp>
        <p:nvSpPr>
          <p:cNvPr id="7" name="Rounded Rectangle 6">
            <a:extLst>
              <a:ext uri="{FF2B5EF4-FFF2-40B4-BE49-F238E27FC236}">
                <a16:creationId xmlns:a16="http://schemas.microsoft.com/office/drawing/2014/main" id="{F28AC495-12DB-46D3-C880-8409A169AAC9}"/>
              </a:ext>
            </a:extLst>
          </p:cNvPr>
          <p:cNvSpPr/>
          <p:nvPr/>
        </p:nvSpPr>
        <p:spPr>
          <a:xfrm>
            <a:off x="641447" y="3834591"/>
            <a:ext cx="8572501" cy="515752"/>
          </a:xfrm>
          <a:prstGeom prst="roundRect">
            <a:avLst/>
          </a:prstGeom>
          <a:solidFill>
            <a:srgbClr val="D74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Nearly one in four Americans suffer</a:t>
            </a:r>
          </a:p>
        </p:txBody>
      </p:sp>
      <p:sp>
        <p:nvSpPr>
          <p:cNvPr id="8" name="Rounded Rectangle 7">
            <a:extLst>
              <a:ext uri="{FF2B5EF4-FFF2-40B4-BE49-F238E27FC236}">
                <a16:creationId xmlns:a16="http://schemas.microsoft.com/office/drawing/2014/main" id="{92B14AB0-66EB-C5AC-3ADB-4672EBEF065D}"/>
              </a:ext>
            </a:extLst>
          </p:cNvPr>
          <p:cNvSpPr/>
          <p:nvPr/>
        </p:nvSpPr>
        <p:spPr>
          <a:xfrm>
            <a:off x="641447" y="4456396"/>
            <a:ext cx="7929321" cy="515752"/>
          </a:xfrm>
          <a:prstGeom prst="roundRect">
            <a:avLst/>
          </a:prstGeom>
          <a:solidFill>
            <a:srgbClr val="D74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from PTSD-like symptoms caused</a:t>
            </a:r>
          </a:p>
        </p:txBody>
      </p:sp>
      <p:sp>
        <p:nvSpPr>
          <p:cNvPr id="10" name="Rounded Rectangle 9">
            <a:extLst>
              <a:ext uri="{FF2B5EF4-FFF2-40B4-BE49-F238E27FC236}">
                <a16:creationId xmlns:a16="http://schemas.microsoft.com/office/drawing/2014/main" id="{D3FF430E-CC82-EF12-8EA1-D2D82ADCE9C7}"/>
              </a:ext>
            </a:extLst>
          </p:cNvPr>
          <p:cNvSpPr/>
          <p:nvPr/>
        </p:nvSpPr>
        <p:spPr>
          <a:xfrm>
            <a:off x="641447" y="5078201"/>
            <a:ext cx="6981208" cy="515752"/>
          </a:xfrm>
          <a:prstGeom prst="roundRect">
            <a:avLst/>
          </a:prstGeom>
          <a:solidFill>
            <a:srgbClr val="D74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by financial induced stress.</a:t>
            </a:r>
          </a:p>
        </p:txBody>
      </p:sp>
      <p:sp>
        <p:nvSpPr>
          <p:cNvPr id="5" name="Date Placeholder 3">
            <a:extLst>
              <a:ext uri="{FF2B5EF4-FFF2-40B4-BE49-F238E27FC236}">
                <a16:creationId xmlns:a16="http://schemas.microsoft.com/office/drawing/2014/main" id="{496C9379-F8D6-9F9F-AE9F-0E80CFDBB1F6}"/>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6" name="Footer Placeholder 4">
            <a:extLst>
              <a:ext uri="{FF2B5EF4-FFF2-40B4-BE49-F238E27FC236}">
                <a16:creationId xmlns:a16="http://schemas.microsoft.com/office/drawing/2014/main" id="{E11D1008-5F8B-C528-E8F2-CB7D7838BBE5}"/>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1" name="Slide Number Placeholder 5">
            <a:extLst>
              <a:ext uri="{FF2B5EF4-FFF2-40B4-BE49-F238E27FC236}">
                <a16:creationId xmlns:a16="http://schemas.microsoft.com/office/drawing/2014/main" id="{D7D150A7-8374-3961-9562-049A817BE9AD}"/>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19</a:t>
            </a:fld>
            <a:endParaRPr lang="en-US" dirty="0"/>
          </a:p>
        </p:txBody>
      </p:sp>
    </p:spTree>
    <p:extLst>
      <p:ext uri="{BB962C8B-B14F-4D97-AF65-F5344CB8AC3E}">
        <p14:creationId xmlns:p14="http://schemas.microsoft.com/office/powerpoint/2010/main" val="278142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0A20-E680-4B8B-E04F-A6099AFA676A}"/>
              </a:ext>
            </a:extLst>
          </p:cNvPr>
          <p:cNvSpPr>
            <a:spLocks noGrp="1"/>
          </p:cNvSpPr>
          <p:nvPr>
            <p:ph type="title"/>
          </p:nvPr>
        </p:nvSpPr>
        <p:spPr/>
        <p:txBody>
          <a:bodyPr/>
          <a:lstStyle/>
          <a:p>
            <a:r>
              <a:rPr lang="en-US" dirty="0"/>
              <a:t>The Virtuous Woman</a:t>
            </a:r>
          </a:p>
        </p:txBody>
      </p:sp>
      <p:sp>
        <p:nvSpPr>
          <p:cNvPr id="3" name="Content Placeholder 2">
            <a:extLst>
              <a:ext uri="{FF2B5EF4-FFF2-40B4-BE49-F238E27FC236}">
                <a16:creationId xmlns:a16="http://schemas.microsoft.com/office/drawing/2014/main" id="{B951BA4D-4E51-571D-B285-FD14BCE2A3AC}"/>
              </a:ext>
            </a:extLst>
          </p:cNvPr>
          <p:cNvSpPr>
            <a:spLocks noGrp="1"/>
          </p:cNvSpPr>
          <p:nvPr>
            <p:ph idx="1"/>
          </p:nvPr>
        </p:nvSpPr>
        <p:spPr>
          <a:xfrm>
            <a:off x="486887" y="1957326"/>
            <a:ext cx="11245933" cy="781397"/>
          </a:xfrm>
        </p:spPr>
        <p:txBody>
          <a:bodyPr/>
          <a:lstStyle/>
          <a:p>
            <a:pPr marL="0" indent="0">
              <a:buNone/>
            </a:pPr>
            <a:r>
              <a:rPr lang="en-US" b="0" i="0" u="none" strike="noStrike" dirty="0">
                <a:solidFill>
                  <a:srgbClr val="000000"/>
                </a:solidFill>
                <a:effectLst/>
                <a:latin typeface="Verdana" panose="020B0604030504040204" pitchFamily="34" charset="0"/>
              </a:rPr>
              <a:t> Words that describes the Virtuous Woman? </a:t>
            </a:r>
            <a:endParaRPr lang="en-US" dirty="0"/>
          </a:p>
        </p:txBody>
      </p:sp>
      <p:sp>
        <p:nvSpPr>
          <p:cNvPr id="4" name="Date Placeholder 3">
            <a:extLst>
              <a:ext uri="{FF2B5EF4-FFF2-40B4-BE49-F238E27FC236}">
                <a16:creationId xmlns:a16="http://schemas.microsoft.com/office/drawing/2014/main" id="{81C0B7D9-4252-6309-DD75-2F16F1CFAAD6}"/>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5" name="Footer Placeholder 4">
            <a:extLst>
              <a:ext uri="{FF2B5EF4-FFF2-40B4-BE49-F238E27FC236}">
                <a16:creationId xmlns:a16="http://schemas.microsoft.com/office/drawing/2014/main" id="{C57CA66A-738A-33A0-7756-D6853E75DB7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6" name="Slide Number Placeholder 5">
            <a:extLst>
              <a:ext uri="{FF2B5EF4-FFF2-40B4-BE49-F238E27FC236}">
                <a16:creationId xmlns:a16="http://schemas.microsoft.com/office/drawing/2014/main" id="{3CC50779-A364-1818-40EB-0616A58672E5}"/>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a:t>
            </a:fld>
            <a:endParaRPr lang="en-US" dirty="0"/>
          </a:p>
        </p:txBody>
      </p:sp>
      <p:sp>
        <p:nvSpPr>
          <p:cNvPr id="8" name="TextBox 7">
            <a:extLst>
              <a:ext uri="{FF2B5EF4-FFF2-40B4-BE49-F238E27FC236}">
                <a16:creationId xmlns:a16="http://schemas.microsoft.com/office/drawing/2014/main" id="{8BB7C9BE-6E59-7EA8-EDDA-5460CB9F03D7}"/>
              </a:ext>
            </a:extLst>
          </p:cNvPr>
          <p:cNvSpPr txBox="1"/>
          <p:nvPr/>
        </p:nvSpPr>
        <p:spPr>
          <a:xfrm>
            <a:off x="3129675" y="3496772"/>
            <a:ext cx="2257229" cy="461665"/>
          </a:xfrm>
          <a:prstGeom prst="rect">
            <a:avLst/>
          </a:prstGeom>
          <a:noFill/>
        </p:spPr>
        <p:txBody>
          <a:bodyPr wrap="square">
            <a:spAutoFit/>
          </a:bodyPr>
          <a:lstStyle/>
          <a:p>
            <a:pPr algn="ctr"/>
            <a:r>
              <a:rPr lang="en-US" sz="2400" b="1" i="0" u="none" strike="noStrike" dirty="0">
                <a:solidFill>
                  <a:schemeClr val="accent4">
                    <a:lumMod val="75000"/>
                  </a:schemeClr>
                </a:solidFill>
                <a:effectLst/>
                <a:latin typeface="arial" panose="020B0604020202020204" pitchFamily="34" charset="0"/>
              </a:rPr>
              <a:t> Trustworthy</a:t>
            </a:r>
            <a:endParaRPr lang="en-US" sz="2400" b="1" dirty="0">
              <a:solidFill>
                <a:schemeClr val="accent4">
                  <a:lumMod val="75000"/>
                </a:schemeClr>
              </a:solidFill>
            </a:endParaRPr>
          </a:p>
        </p:txBody>
      </p:sp>
      <p:sp>
        <p:nvSpPr>
          <p:cNvPr id="10" name="TextBox 9">
            <a:extLst>
              <a:ext uri="{FF2B5EF4-FFF2-40B4-BE49-F238E27FC236}">
                <a16:creationId xmlns:a16="http://schemas.microsoft.com/office/drawing/2014/main" id="{2345C38C-78CE-EC02-847F-464B3AC9A434}"/>
              </a:ext>
            </a:extLst>
          </p:cNvPr>
          <p:cNvSpPr txBox="1"/>
          <p:nvPr/>
        </p:nvSpPr>
        <p:spPr>
          <a:xfrm>
            <a:off x="5724564" y="3853230"/>
            <a:ext cx="1233714" cy="461665"/>
          </a:xfrm>
          <a:prstGeom prst="rect">
            <a:avLst/>
          </a:prstGeom>
          <a:noFill/>
        </p:spPr>
        <p:txBody>
          <a:bodyPr wrap="square">
            <a:spAutoFit/>
          </a:bodyPr>
          <a:lstStyle/>
          <a:p>
            <a:pPr algn="ctr"/>
            <a:r>
              <a:rPr lang="en-US" sz="2400" b="1" i="0" u="none" strike="noStrike" dirty="0">
                <a:solidFill>
                  <a:srgbClr val="202124"/>
                </a:solidFill>
                <a:effectLst/>
                <a:latin typeface="arial" panose="020B0604020202020204" pitchFamily="34" charset="0"/>
              </a:rPr>
              <a:t>Wise</a:t>
            </a:r>
            <a:endParaRPr lang="en-US" sz="2400" b="1" dirty="0"/>
          </a:p>
        </p:txBody>
      </p:sp>
      <p:sp>
        <p:nvSpPr>
          <p:cNvPr id="12" name="TextBox 11">
            <a:extLst>
              <a:ext uri="{FF2B5EF4-FFF2-40B4-BE49-F238E27FC236}">
                <a16:creationId xmlns:a16="http://schemas.microsoft.com/office/drawing/2014/main" id="{674C2D4F-4780-88AA-9BEC-5ADA0AD69769}"/>
              </a:ext>
            </a:extLst>
          </p:cNvPr>
          <p:cNvSpPr txBox="1"/>
          <p:nvPr/>
        </p:nvSpPr>
        <p:spPr>
          <a:xfrm>
            <a:off x="1229343" y="4233271"/>
            <a:ext cx="2177804" cy="461665"/>
          </a:xfrm>
          <a:prstGeom prst="rect">
            <a:avLst/>
          </a:prstGeom>
          <a:noFill/>
        </p:spPr>
        <p:txBody>
          <a:bodyPr wrap="square">
            <a:spAutoFit/>
          </a:bodyPr>
          <a:lstStyle/>
          <a:p>
            <a:r>
              <a:rPr lang="en-US" sz="2400" b="1" i="0" u="none" strike="noStrike" dirty="0">
                <a:solidFill>
                  <a:srgbClr val="2249C8"/>
                </a:solidFill>
                <a:effectLst/>
                <a:latin typeface="arial" panose="020B0604020202020204" pitchFamily="34" charset="0"/>
              </a:rPr>
              <a:t>Hard worker</a:t>
            </a:r>
            <a:endParaRPr lang="en-US" sz="2400" b="1" dirty="0">
              <a:solidFill>
                <a:srgbClr val="2249C8"/>
              </a:solidFill>
            </a:endParaRPr>
          </a:p>
        </p:txBody>
      </p:sp>
      <p:sp>
        <p:nvSpPr>
          <p:cNvPr id="14" name="TextBox 13">
            <a:extLst>
              <a:ext uri="{FF2B5EF4-FFF2-40B4-BE49-F238E27FC236}">
                <a16:creationId xmlns:a16="http://schemas.microsoft.com/office/drawing/2014/main" id="{30E63B2E-486E-ED8D-033F-C484D230F4FA}"/>
              </a:ext>
            </a:extLst>
          </p:cNvPr>
          <p:cNvSpPr txBox="1"/>
          <p:nvPr/>
        </p:nvSpPr>
        <p:spPr>
          <a:xfrm>
            <a:off x="8424552" y="4154352"/>
            <a:ext cx="2699988" cy="461665"/>
          </a:xfrm>
          <a:prstGeom prst="rect">
            <a:avLst/>
          </a:prstGeom>
          <a:noFill/>
        </p:spPr>
        <p:txBody>
          <a:bodyPr wrap="square">
            <a:spAutoFit/>
          </a:bodyPr>
          <a:lstStyle/>
          <a:p>
            <a:pPr algn="ctr"/>
            <a:r>
              <a:rPr lang="en-US" sz="2400" b="1" i="0" u="none" strike="noStrike" dirty="0">
                <a:solidFill>
                  <a:schemeClr val="accent1">
                    <a:lumMod val="75000"/>
                  </a:schemeClr>
                </a:solidFill>
                <a:effectLst/>
                <a:latin typeface="arial" panose="020B0604020202020204" pitchFamily="34" charset="0"/>
              </a:rPr>
              <a:t>Good manager</a:t>
            </a:r>
            <a:endParaRPr lang="en-US" sz="2400" b="1" dirty="0">
              <a:solidFill>
                <a:schemeClr val="accent1">
                  <a:lumMod val="75000"/>
                </a:schemeClr>
              </a:solidFill>
            </a:endParaRPr>
          </a:p>
        </p:txBody>
      </p:sp>
      <p:sp>
        <p:nvSpPr>
          <p:cNvPr id="15" name="TextBox 14">
            <a:extLst>
              <a:ext uri="{FF2B5EF4-FFF2-40B4-BE49-F238E27FC236}">
                <a16:creationId xmlns:a16="http://schemas.microsoft.com/office/drawing/2014/main" id="{F178ABA1-9697-4C5D-C442-044C65CC2F7F}"/>
              </a:ext>
            </a:extLst>
          </p:cNvPr>
          <p:cNvSpPr txBox="1"/>
          <p:nvPr/>
        </p:nvSpPr>
        <p:spPr>
          <a:xfrm>
            <a:off x="6021457" y="4400137"/>
            <a:ext cx="2699988" cy="461665"/>
          </a:xfrm>
          <a:prstGeom prst="rect">
            <a:avLst/>
          </a:prstGeom>
          <a:noFill/>
        </p:spPr>
        <p:txBody>
          <a:bodyPr wrap="square">
            <a:spAutoFit/>
          </a:bodyPr>
          <a:lstStyle/>
          <a:p>
            <a:pPr algn="ctr"/>
            <a:r>
              <a:rPr lang="en-US" sz="2400" b="1" i="0" u="none" strike="noStrike" dirty="0">
                <a:solidFill>
                  <a:srgbClr val="202124"/>
                </a:solidFill>
                <a:effectLst/>
                <a:latin typeface="arial" panose="020B0604020202020204" pitchFamily="34" charset="0"/>
              </a:rPr>
              <a:t>Industrious</a:t>
            </a:r>
            <a:endParaRPr lang="en-US" sz="2400" b="1" dirty="0"/>
          </a:p>
        </p:txBody>
      </p:sp>
      <p:sp>
        <p:nvSpPr>
          <p:cNvPr id="16" name="TextBox 15">
            <a:extLst>
              <a:ext uri="{FF2B5EF4-FFF2-40B4-BE49-F238E27FC236}">
                <a16:creationId xmlns:a16="http://schemas.microsoft.com/office/drawing/2014/main" id="{CE45A1F7-AD1F-0038-5A65-CCB811C1BF03}"/>
              </a:ext>
            </a:extLst>
          </p:cNvPr>
          <p:cNvSpPr txBox="1"/>
          <p:nvPr/>
        </p:nvSpPr>
        <p:spPr>
          <a:xfrm>
            <a:off x="3362284" y="4199495"/>
            <a:ext cx="2699988" cy="461665"/>
          </a:xfrm>
          <a:prstGeom prst="rect">
            <a:avLst/>
          </a:prstGeom>
          <a:noFill/>
        </p:spPr>
        <p:txBody>
          <a:bodyPr wrap="square">
            <a:spAutoFit/>
          </a:bodyPr>
          <a:lstStyle/>
          <a:p>
            <a:pPr algn="ctr"/>
            <a:r>
              <a:rPr lang="en-US" sz="2400" b="1" i="0" u="none" strike="noStrike" dirty="0">
                <a:solidFill>
                  <a:schemeClr val="accent2">
                    <a:lumMod val="75000"/>
                  </a:schemeClr>
                </a:solidFill>
                <a:effectLst/>
                <a:latin typeface="arial" panose="020B0604020202020204" pitchFamily="34" charset="0"/>
              </a:rPr>
              <a:t>Smart</a:t>
            </a:r>
            <a:endParaRPr lang="en-US" sz="2400" b="1" dirty="0">
              <a:solidFill>
                <a:schemeClr val="accent2">
                  <a:lumMod val="75000"/>
                </a:schemeClr>
              </a:solidFill>
            </a:endParaRPr>
          </a:p>
        </p:txBody>
      </p:sp>
      <p:sp>
        <p:nvSpPr>
          <p:cNvPr id="17" name="TextBox 16">
            <a:extLst>
              <a:ext uri="{FF2B5EF4-FFF2-40B4-BE49-F238E27FC236}">
                <a16:creationId xmlns:a16="http://schemas.microsoft.com/office/drawing/2014/main" id="{0CEB31E4-39B4-D56D-C4F4-60DA24C3C991}"/>
              </a:ext>
            </a:extLst>
          </p:cNvPr>
          <p:cNvSpPr txBox="1"/>
          <p:nvPr/>
        </p:nvSpPr>
        <p:spPr>
          <a:xfrm>
            <a:off x="8237251" y="3074350"/>
            <a:ext cx="3234412" cy="461665"/>
          </a:xfrm>
          <a:prstGeom prst="rect">
            <a:avLst/>
          </a:prstGeom>
          <a:noFill/>
        </p:spPr>
        <p:txBody>
          <a:bodyPr wrap="square">
            <a:spAutoFit/>
          </a:bodyPr>
          <a:lstStyle/>
          <a:p>
            <a:pPr algn="ctr"/>
            <a:r>
              <a:rPr lang="en-US" sz="2400" b="1" i="0" u="none" strike="noStrike" dirty="0">
                <a:solidFill>
                  <a:schemeClr val="accent6">
                    <a:lumMod val="75000"/>
                  </a:schemeClr>
                </a:solidFill>
                <a:effectLst/>
                <a:latin typeface="arial" panose="020B0604020202020204" pitchFamily="34" charset="0"/>
              </a:rPr>
              <a:t>Business-women</a:t>
            </a:r>
            <a:endParaRPr lang="en-US" sz="2400" b="1" dirty="0">
              <a:solidFill>
                <a:schemeClr val="accent6">
                  <a:lumMod val="75000"/>
                </a:schemeClr>
              </a:solidFill>
            </a:endParaRPr>
          </a:p>
        </p:txBody>
      </p:sp>
      <p:sp>
        <p:nvSpPr>
          <p:cNvPr id="19" name="TextBox 18">
            <a:extLst>
              <a:ext uri="{FF2B5EF4-FFF2-40B4-BE49-F238E27FC236}">
                <a16:creationId xmlns:a16="http://schemas.microsoft.com/office/drawing/2014/main" id="{E3529EF3-1594-CFF5-D9BC-EF7775B872E5}"/>
              </a:ext>
            </a:extLst>
          </p:cNvPr>
          <p:cNvSpPr txBox="1"/>
          <p:nvPr/>
        </p:nvSpPr>
        <p:spPr>
          <a:xfrm>
            <a:off x="8495759" y="4761766"/>
            <a:ext cx="3158020" cy="461665"/>
          </a:xfrm>
          <a:prstGeom prst="rect">
            <a:avLst/>
          </a:prstGeom>
          <a:noFill/>
        </p:spPr>
        <p:txBody>
          <a:bodyPr wrap="square">
            <a:spAutoFit/>
          </a:bodyPr>
          <a:lstStyle/>
          <a:p>
            <a:r>
              <a:rPr lang="en-US" sz="2400" b="1" i="0" u="none" strike="noStrike" dirty="0">
                <a:solidFill>
                  <a:srgbClr val="CB03E9"/>
                </a:solidFill>
                <a:effectLst/>
                <a:latin typeface="arial" panose="020B0604020202020204" pitchFamily="34" charset="0"/>
              </a:rPr>
              <a:t>Positive influence</a:t>
            </a:r>
            <a:endParaRPr lang="en-US" sz="2400" b="1" dirty="0">
              <a:solidFill>
                <a:srgbClr val="CB03E9"/>
              </a:solidFill>
            </a:endParaRPr>
          </a:p>
        </p:txBody>
      </p:sp>
      <p:sp>
        <p:nvSpPr>
          <p:cNvPr id="21" name="TextBox 20">
            <a:extLst>
              <a:ext uri="{FF2B5EF4-FFF2-40B4-BE49-F238E27FC236}">
                <a16:creationId xmlns:a16="http://schemas.microsoft.com/office/drawing/2014/main" id="{43C37FC9-CCDD-8A1C-1141-B2C88BA2F287}"/>
              </a:ext>
            </a:extLst>
          </p:cNvPr>
          <p:cNvSpPr txBox="1"/>
          <p:nvPr/>
        </p:nvSpPr>
        <p:spPr>
          <a:xfrm>
            <a:off x="2484749" y="4946170"/>
            <a:ext cx="2177804" cy="461665"/>
          </a:xfrm>
          <a:prstGeom prst="rect">
            <a:avLst/>
          </a:prstGeom>
          <a:noFill/>
        </p:spPr>
        <p:txBody>
          <a:bodyPr wrap="square">
            <a:spAutoFit/>
          </a:bodyPr>
          <a:lstStyle/>
          <a:p>
            <a:pPr algn="ctr"/>
            <a:r>
              <a:rPr lang="en-US" sz="2400" b="1" i="0" u="none" strike="noStrike" dirty="0">
                <a:solidFill>
                  <a:srgbClr val="202124"/>
                </a:solidFill>
                <a:effectLst/>
                <a:latin typeface="arial" panose="020B0604020202020204" pitchFamily="34" charset="0"/>
              </a:rPr>
              <a:t>A giver</a:t>
            </a:r>
            <a:endParaRPr lang="en-US" sz="2400" b="1" dirty="0"/>
          </a:p>
        </p:txBody>
      </p:sp>
      <p:sp>
        <p:nvSpPr>
          <p:cNvPr id="24" name="TextBox 23">
            <a:extLst>
              <a:ext uri="{FF2B5EF4-FFF2-40B4-BE49-F238E27FC236}">
                <a16:creationId xmlns:a16="http://schemas.microsoft.com/office/drawing/2014/main" id="{67B505AF-15D3-87F5-0B0E-9231F58C03B4}"/>
              </a:ext>
            </a:extLst>
          </p:cNvPr>
          <p:cNvSpPr txBox="1"/>
          <p:nvPr/>
        </p:nvSpPr>
        <p:spPr>
          <a:xfrm>
            <a:off x="888177" y="3162012"/>
            <a:ext cx="2931720" cy="461665"/>
          </a:xfrm>
          <a:prstGeom prst="rect">
            <a:avLst/>
          </a:prstGeom>
          <a:noFill/>
        </p:spPr>
        <p:txBody>
          <a:bodyPr wrap="square">
            <a:spAutoFit/>
          </a:bodyPr>
          <a:lstStyle/>
          <a:p>
            <a:r>
              <a:rPr lang="en-US" sz="2400" b="1" i="0" u="none" strike="noStrike" dirty="0">
                <a:solidFill>
                  <a:srgbClr val="FF0000"/>
                </a:solidFill>
                <a:effectLst/>
                <a:latin typeface="arial" panose="020B0604020202020204" pitchFamily="34" charset="0"/>
              </a:rPr>
              <a:t>Faithful to God</a:t>
            </a:r>
            <a:endParaRPr lang="en-US" sz="2400" b="1" dirty="0">
              <a:solidFill>
                <a:srgbClr val="FF0000"/>
              </a:solidFill>
            </a:endParaRPr>
          </a:p>
        </p:txBody>
      </p:sp>
      <p:sp>
        <p:nvSpPr>
          <p:cNvPr id="25" name="TextBox 24">
            <a:extLst>
              <a:ext uri="{FF2B5EF4-FFF2-40B4-BE49-F238E27FC236}">
                <a16:creationId xmlns:a16="http://schemas.microsoft.com/office/drawing/2014/main" id="{47D3F402-A9BC-E505-2930-0B8D975176DC}"/>
              </a:ext>
            </a:extLst>
          </p:cNvPr>
          <p:cNvSpPr txBox="1"/>
          <p:nvPr/>
        </p:nvSpPr>
        <p:spPr>
          <a:xfrm>
            <a:off x="4662553" y="4997953"/>
            <a:ext cx="3234412" cy="461665"/>
          </a:xfrm>
          <a:prstGeom prst="rect">
            <a:avLst/>
          </a:prstGeom>
          <a:noFill/>
        </p:spPr>
        <p:txBody>
          <a:bodyPr wrap="square">
            <a:spAutoFit/>
          </a:bodyPr>
          <a:lstStyle/>
          <a:p>
            <a:pPr algn="ctr"/>
            <a:r>
              <a:rPr lang="en-US" sz="2400" b="1" i="0" u="none" strike="noStrike" dirty="0">
                <a:solidFill>
                  <a:srgbClr val="202124"/>
                </a:solidFill>
                <a:effectLst/>
                <a:latin typeface="arial" panose="020B0604020202020204" pitchFamily="34" charset="0"/>
              </a:rPr>
              <a:t>Loving Mother</a:t>
            </a:r>
            <a:endParaRPr lang="en-US" sz="2400" b="1" dirty="0"/>
          </a:p>
        </p:txBody>
      </p:sp>
      <p:sp>
        <p:nvSpPr>
          <p:cNvPr id="27" name="TextBox 26">
            <a:extLst>
              <a:ext uri="{FF2B5EF4-FFF2-40B4-BE49-F238E27FC236}">
                <a16:creationId xmlns:a16="http://schemas.microsoft.com/office/drawing/2014/main" id="{39DADFAA-B6AD-FC03-7840-B53D8A73EFA9}"/>
              </a:ext>
            </a:extLst>
          </p:cNvPr>
          <p:cNvSpPr txBox="1"/>
          <p:nvPr/>
        </p:nvSpPr>
        <p:spPr>
          <a:xfrm>
            <a:off x="5002839" y="3163646"/>
            <a:ext cx="3234412" cy="461665"/>
          </a:xfrm>
          <a:prstGeom prst="rect">
            <a:avLst/>
          </a:prstGeom>
          <a:noFill/>
        </p:spPr>
        <p:txBody>
          <a:bodyPr wrap="square">
            <a:spAutoFit/>
          </a:bodyPr>
          <a:lstStyle/>
          <a:p>
            <a:pPr algn="ctr"/>
            <a:r>
              <a:rPr lang="en-US" sz="2400" b="1" i="0" u="none" strike="noStrike" dirty="0">
                <a:solidFill>
                  <a:srgbClr val="7030A0"/>
                </a:solidFill>
                <a:effectLst/>
                <a:latin typeface="arial" panose="020B0604020202020204" pitchFamily="34" charset="0"/>
              </a:rPr>
              <a:t>Loving Wife</a:t>
            </a:r>
            <a:endParaRPr lang="en-US" sz="2400" b="1" dirty="0">
              <a:solidFill>
                <a:srgbClr val="7030A0"/>
              </a:solidFill>
            </a:endParaRPr>
          </a:p>
        </p:txBody>
      </p:sp>
      <p:sp>
        <p:nvSpPr>
          <p:cNvPr id="28" name="TextBox 27">
            <a:extLst>
              <a:ext uri="{FF2B5EF4-FFF2-40B4-BE49-F238E27FC236}">
                <a16:creationId xmlns:a16="http://schemas.microsoft.com/office/drawing/2014/main" id="{C3FBA8C3-7D80-14AB-8E7E-5D3FE9EB49B6}"/>
              </a:ext>
            </a:extLst>
          </p:cNvPr>
          <p:cNvSpPr txBox="1"/>
          <p:nvPr/>
        </p:nvSpPr>
        <p:spPr>
          <a:xfrm>
            <a:off x="7214107" y="3612931"/>
            <a:ext cx="2098604" cy="461665"/>
          </a:xfrm>
          <a:prstGeom prst="rect">
            <a:avLst/>
          </a:prstGeom>
          <a:noFill/>
        </p:spPr>
        <p:txBody>
          <a:bodyPr wrap="square">
            <a:spAutoFit/>
          </a:bodyPr>
          <a:lstStyle/>
          <a:p>
            <a:pPr algn="ctr"/>
            <a:r>
              <a:rPr lang="en-US" sz="2400" b="1" i="0" u="none" strike="noStrike" dirty="0">
                <a:solidFill>
                  <a:srgbClr val="00A2A2"/>
                </a:solidFill>
                <a:effectLst/>
                <a:latin typeface="arial" panose="020B0604020202020204" pitchFamily="34" charset="0"/>
              </a:rPr>
              <a:t>A Servant</a:t>
            </a:r>
            <a:endParaRPr lang="en-US" sz="2400" b="1" dirty="0">
              <a:solidFill>
                <a:srgbClr val="00A2A2"/>
              </a:solidFill>
            </a:endParaRPr>
          </a:p>
        </p:txBody>
      </p:sp>
    </p:spTree>
    <p:extLst>
      <p:ext uri="{BB962C8B-B14F-4D97-AF65-F5344CB8AC3E}">
        <p14:creationId xmlns:p14="http://schemas.microsoft.com/office/powerpoint/2010/main" val="383014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p:bldP spid="16" grpId="0"/>
      <p:bldP spid="17" grpId="1"/>
      <p:bldP spid="19" grpId="0"/>
      <p:bldP spid="21"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B16076-F834-6F4E-A66D-114AC6B46B5B}"/>
              </a:ext>
            </a:extLst>
          </p:cNvPr>
          <p:cNvSpPr>
            <a:spLocks noGrp="1"/>
          </p:cNvSpPr>
          <p:nvPr>
            <p:ph type="title"/>
          </p:nvPr>
        </p:nvSpPr>
        <p:spPr>
          <a:xfrm>
            <a:off x="519162" y="488608"/>
            <a:ext cx="11153675" cy="986981"/>
          </a:xfrm>
        </p:spPr>
        <p:txBody>
          <a:bodyPr anchor="t">
            <a:noAutofit/>
          </a:bodyPr>
          <a:lstStyle/>
          <a:p>
            <a:r>
              <a:rPr lang="en-US" sz="4800" b="1" dirty="0">
                <a:latin typeface="Arial Black" panose="020B0604020202020204" pitchFamily="34" charset="0"/>
                <a:cs typeface="Arial Black" panose="020B0604020202020204" pitchFamily="34" charset="0"/>
              </a:rPr>
              <a:t>S</a:t>
            </a:r>
            <a:r>
              <a:rPr lang="en-US" sz="4800" b="1" u="none" strike="noStrike" dirty="0">
                <a:effectLst/>
                <a:latin typeface="Arial Black" panose="020B0604020202020204" pitchFamily="34" charset="0"/>
                <a:cs typeface="Arial Black" panose="020B0604020202020204" pitchFamily="34" charset="0"/>
              </a:rPr>
              <a:t>igns of Financial Trauma?</a:t>
            </a:r>
            <a:br>
              <a:rPr lang="en-US" sz="4800" b="1" u="none" strike="noStrike" dirty="0">
                <a:effectLst/>
                <a:latin typeface="Arial Black" panose="020B0604020202020204" pitchFamily="34" charset="0"/>
                <a:cs typeface="Arial Black" panose="020B0604020202020204" pitchFamily="34" charset="0"/>
              </a:rPr>
            </a:br>
            <a:endParaRPr lang="en-US" sz="4800" b="1" dirty="0">
              <a:latin typeface="Arial Black" panose="020B0604020202020204" pitchFamily="34" charset="0"/>
              <a:cs typeface="Arial Black" panose="020B0604020202020204" pitchFamily="34" charset="0"/>
            </a:endParaRPr>
          </a:p>
        </p:txBody>
      </p:sp>
      <p:sp>
        <p:nvSpPr>
          <p:cNvPr id="6" name="TextBox 5">
            <a:extLst>
              <a:ext uri="{FF2B5EF4-FFF2-40B4-BE49-F238E27FC236}">
                <a16:creationId xmlns:a16="http://schemas.microsoft.com/office/drawing/2014/main" id="{8B85136B-A3E7-C63E-3E62-862079EFF032}"/>
              </a:ext>
            </a:extLst>
          </p:cNvPr>
          <p:cNvSpPr txBox="1"/>
          <p:nvPr/>
        </p:nvSpPr>
        <p:spPr>
          <a:xfrm>
            <a:off x="888177" y="1475589"/>
            <a:ext cx="10191500" cy="2162195"/>
          </a:xfrm>
          <a:prstGeom prst="rect">
            <a:avLst/>
          </a:prstGeom>
          <a:noFill/>
        </p:spPr>
        <p:txBody>
          <a:bodyPr wrap="square">
            <a:spAutoFit/>
          </a:bodyPr>
          <a:lstStyle/>
          <a:p>
            <a:pPr marL="469900" indent="-469900" algn="l" fontAlgn="base">
              <a:lnSpc>
                <a:spcPct val="114000"/>
              </a:lnSpc>
              <a:buFont typeface="Arial" panose="020B0604020202020204" pitchFamily="34" charset="0"/>
              <a:buChar char="•"/>
            </a:pPr>
            <a:r>
              <a:rPr lang="en-US" sz="2400" b="0" i="0" u="none" strike="noStrike" dirty="0">
                <a:solidFill>
                  <a:schemeClr val="tx1">
                    <a:lumMod val="95000"/>
                    <a:lumOff val="5000"/>
                  </a:schemeClr>
                </a:solidFill>
                <a:effectLst/>
                <a:latin typeface="Arial" panose="020B0604020202020204" pitchFamily="34" charset="0"/>
                <a:cs typeface="Arial" panose="020B0604020202020204" pitchFamily="34" charset="0"/>
              </a:rPr>
              <a:t>Chronic financial anxiety (things like overspending, avoidance, etc.)</a:t>
            </a:r>
          </a:p>
          <a:p>
            <a:pPr marL="469900" indent="-469900">
              <a:lnSpc>
                <a:spcPct val="114000"/>
              </a:lnSpc>
              <a:buFont typeface="Arial" panose="020B0604020202020204" pitchFamily="34" charset="0"/>
              <a:buChar char="•"/>
            </a:pPr>
            <a:r>
              <a:rPr lang="en-US" sz="2400" dirty="0">
                <a:solidFill>
                  <a:schemeClr val="tx1">
                    <a:lumMod val="95000"/>
                    <a:lumOff val="5000"/>
                  </a:schemeClr>
                </a:solidFill>
                <a:latin typeface="Arial" panose="020B0604020202020204" pitchFamily="34" charset="0"/>
                <a:cs typeface="Arial" panose="020B0604020202020204" pitchFamily="34" charset="0"/>
              </a:rPr>
              <a:t>Physical stress over social outings, out of fear of spending money</a:t>
            </a:r>
          </a:p>
          <a:p>
            <a:pPr marL="469900" indent="-469900">
              <a:lnSpc>
                <a:spcPct val="114000"/>
              </a:lnSpc>
              <a:buFont typeface="Arial" panose="020B0604020202020204" pitchFamily="34" charset="0"/>
              <a:buChar char="•"/>
            </a:pPr>
            <a:r>
              <a:rPr lang="en-US" sz="2400" dirty="0">
                <a:solidFill>
                  <a:schemeClr val="tx1">
                    <a:lumMod val="95000"/>
                    <a:lumOff val="5000"/>
                  </a:schemeClr>
                </a:solidFill>
                <a:latin typeface="Arial" panose="020B0604020202020204" pitchFamily="34" charset="0"/>
                <a:cs typeface="Arial" panose="020B0604020202020204" pitchFamily="34" charset="0"/>
              </a:rPr>
              <a:t>Isolating from relationships, out of fear of spending money</a:t>
            </a:r>
          </a:p>
          <a:p>
            <a:pPr marL="469900" indent="-469900" algn="l" fontAlgn="base">
              <a:lnSpc>
                <a:spcPct val="114000"/>
              </a:lnSpc>
              <a:buFont typeface="Arial" panose="020B0604020202020204" pitchFamily="34" charset="0"/>
              <a:buChar char="•"/>
            </a:pPr>
            <a:r>
              <a:rPr lang="en-US" sz="2400" b="0" i="0" u="none" strike="noStrike" dirty="0">
                <a:solidFill>
                  <a:schemeClr val="tx1">
                    <a:lumMod val="95000"/>
                    <a:lumOff val="5000"/>
                  </a:schemeClr>
                </a:solidFill>
                <a:effectLst/>
                <a:latin typeface="Arial" panose="020B0604020202020204" pitchFamily="34" charset="0"/>
                <a:cs typeface="Arial" panose="020B0604020202020204" pitchFamily="34" charset="0"/>
              </a:rPr>
              <a:t>Negative thought patterns around money</a:t>
            </a:r>
          </a:p>
          <a:p>
            <a:pPr marL="469900" indent="-469900" algn="l" fontAlgn="base">
              <a:lnSpc>
                <a:spcPct val="114000"/>
              </a:lnSpc>
              <a:buFont typeface="Arial" panose="020B0604020202020204" pitchFamily="34" charset="0"/>
              <a:buChar char="•"/>
            </a:pPr>
            <a:r>
              <a:rPr lang="en-US" sz="2400" b="0" i="0" u="none" strike="noStrike" dirty="0">
                <a:solidFill>
                  <a:schemeClr val="tx1">
                    <a:lumMod val="95000"/>
                    <a:lumOff val="5000"/>
                  </a:schemeClr>
                </a:solidFill>
                <a:effectLst/>
                <a:latin typeface="Arial" panose="020B0604020202020204" pitchFamily="34" charset="0"/>
                <a:cs typeface="Arial" panose="020B0604020202020204" pitchFamily="34" charset="0"/>
              </a:rPr>
              <a:t>Limiting beliefs around money</a:t>
            </a:r>
          </a:p>
        </p:txBody>
      </p:sp>
      <p:pic>
        <p:nvPicPr>
          <p:cNvPr id="7" name="Picture 6">
            <a:extLst>
              <a:ext uri="{FF2B5EF4-FFF2-40B4-BE49-F238E27FC236}">
                <a16:creationId xmlns:a16="http://schemas.microsoft.com/office/drawing/2014/main" id="{C631BB58-1CC0-2B5D-9184-A2318E5B02A0}"/>
              </a:ext>
            </a:extLst>
          </p:cNvPr>
          <p:cNvPicPr>
            <a:picLocks noChangeAspect="1"/>
          </p:cNvPicPr>
          <p:nvPr/>
        </p:nvPicPr>
        <p:blipFill>
          <a:blip r:embed="rId2"/>
          <a:stretch>
            <a:fillRect/>
          </a:stretch>
        </p:blipFill>
        <p:spPr>
          <a:xfrm>
            <a:off x="1776355" y="3787774"/>
            <a:ext cx="3031274" cy="1673982"/>
          </a:xfrm>
          <a:prstGeom prst="rect">
            <a:avLst/>
          </a:prstGeom>
        </p:spPr>
      </p:pic>
      <p:sp>
        <p:nvSpPr>
          <p:cNvPr id="2" name="Date Placeholder 3">
            <a:extLst>
              <a:ext uri="{FF2B5EF4-FFF2-40B4-BE49-F238E27FC236}">
                <a16:creationId xmlns:a16="http://schemas.microsoft.com/office/drawing/2014/main" id="{4F5642AB-FDE1-2537-6D17-FE9093352855}"/>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3" name="Footer Placeholder 4">
            <a:extLst>
              <a:ext uri="{FF2B5EF4-FFF2-40B4-BE49-F238E27FC236}">
                <a16:creationId xmlns:a16="http://schemas.microsoft.com/office/drawing/2014/main" id="{F7CD39F4-226D-F59C-130D-72C3384293A2}"/>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1" name="Slide Number Placeholder 5">
            <a:extLst>
              <a:ext uri="{FF2B5EF4-FFF2-40B4-BE49-F238E27FC236}">
                <a16:creationId xmlns:a16="http://schemas.microsoft.com/office/drawing/2014/main" id="{CC5B25C0-5D36-72AD-62FA-38EE661453AB}"/>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20</a:t>
            </a:fld>
            <a:endParaRPr lang="en-US" dirty="0"/>
          </a:p>
        </p:txBody>
      </p:sp>
      <p:pic>
        <p:nvPicPr>
          <p:cNvPr id="5" name="Picture 4">
            <a:extLst>
              <a:ext uri="{FF2B5EF4-FFF2-40B4-BE49-F238E27FC236}">
                <a16:creationId xmlns:a16="http://schemas.microsoft.com/office/drawing/2014/main" id="{E60A08B1-7D59-BABE-E8D9-07F4BF7B19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4371" y="3637784"/>
            <a:ext cx="3031274" cy="1673982"/>
          </a:xfrm>
          <a:prstGeom prst="rect">
            <a:avLst/>
          </a:prstGeom>
        </p:spPr>
      </p:pic>
    </p:spTree>
    <p:extLst>
      <p:ext uri="{BB962C8B-B14F-4D97-AF65-F5344CB8AC3E}">
        <p14:creationId xmlns:p14="http://schemas.microsoft.com/office/powerpoint/2010/main" val="4162166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43D418E-2222-249D-BF5A-DFBE3876D2C0}"/>
              </a:ext>
            </a:extLst>
          </p:cNvPr>
          <p:cNvSpPr>
            <a:spLocks noGrp="1"/>
          </p:cNvSpPr>
          <p:nvPr>
            <p:ph type="title"/>
          </p:nvPr>
        </p:nvSpPr>
        <p:spPr>
          <a:xfrm>
            <a:off x="322608" y="301420"/>
            <a:ext cx="11225212" cy="920772"/>
          </a:xfrm>
        </p:spPr>
        <p:txBody>
          <a:bodyPr anchor="ctr">
            <a:normAutofit fontScale="90000"/>
          </a:bodyPr>
          <a:lstStyle/>
          <a:p>
            <a:r>
              <a:rPr lang="en-US" sz="4900" spc="250" dirty="0">
                <a:solidFill>
                  <a:schemeClr val="tx1">
                    <a:lumMod val="95000"/>
                    <a:lumOff val="5000"/>
                  </a:schemeClr>
                </a:solidFill>
              </a:rPr>
              <a:t>Money Stories? </a:t>
            </a:r>
            <a:br>
              <a:rPr lang="en-US" sz="5400" b="1" spc="250" dirty="0">
                <a:solidFill>
                  <a:schemeClr val="tx1">
                    <a:lumMod val="95000"/>
                    <a:lumOff val="5000"/>
                  </a:schemeClr>
                </a:solidFill>
                <a:latin typeface="Arial" panose="020B0604020202020204" pitchFamily="34" charset="0"/>
                <a:cs typeface="Arial" panose="020B0604020202020204" pitchFamily="34" charset="0"/>
              </a:rPr>
            </a:br>
            <a:r>
              <a:rPr lang="en-US" sz="2000" b="0" spc="250" dirty="0">
                <a:solidFill>
                  <a:schemeClr val="tx1">
                    <a:lumMod val="95000"/>
                    <a:lumOff val="5000"/>
                  </a:schemeClr>
                </a:solidFill>
                <a:latin typeface="Arial Narrow" panose="020B0604020202020204" pitchFamily="34" charset="0"/>
                <a:cs typeface="Arial Narrow" panose="020B0604020202020204" pitchFamily="34" charset="0"/>
              </a:rPr>
              <a:t>Proverbs 22:6 </a:t>
            </a:r>
            <a:r>
              <a:rPr lang="en-US" sz="2000" b="0" spc="250" baseline="30000" dirty="0">
                <a:solidFill>
                  <a:srgbClr val="000000"/>
                </a:solidFill>
                <a:latin typeface="Arial Narrow" panose="020B0604020202020204" pitchFamily="34" charset="0"/>
                <a:cs typeface="Arial Narrow" panose="020B0604020202020204" pitchFamily="34" charset="0"/>
              </a:rPr>
              <a:t> </a:t>
            </a:r>
            <a:r>
              <a:rPr lang="en-US" sz="2000" b="0" u="none" strike="noStrike" dirty="0">
                <a:solidFill>
                  <a:srgbClr val="000000"/>
                </a:solidFill>
                <a:effectLst/>
                <a:latin typeface="Arial Narrow" panose="020B0604020202020204" pitchFamily="34" charset="0"/>
                <a:cs typeface="Arial Narrow" panose="020B0604020202020204" pitchFamily="34" charset="0"/>
              </a:rPr>
              <a:t>Train up a child in the way he should go: and when he is old, he will not depart from it.</a:t>
            </a:r>
            <a:endParaRPr lang="en-US" sz="2400" b="0" spc="250" dirty="0">
              <a:solidFill>
                <a:schemeClr val="tx1">
                  <a:lumMod val="95000"/>
                  <a:lumOff val="5000"/>
                </a:schemeClr>
              </a:solidFill>
              <a:latin typeface="Arial Narrow" panose="020B0604020202020204" pitchFamily="34" charset="0"/>
              <a:cs typeface="Arial Narrow" panose="020B0604020202020204" pitchFamily="34" charset="0"/>
            </a:endParaRPr>
          </a:p>
        </p:txBody>
      </p:sp>
      <p:sp>
        <p:nvSpPr>
          <p:cNvPr id="8" name="Content Placeholder 2">
            <a:extLst>
              <a:ext uri="{FF2B5EF4-FFF2-40B4-BE49-F238E27FC236}">
                <a16:creationId xmlns:a16="http://schemas.microsoft.com/office/drawing/2014/main" id="{764DD7C7-0F8B-5254-C2C1-B1651F92D489}"/>
              </a:ext>
            </a:extLst>
          </p:cNvPr>
          <p:cNvSpPr>
            <a:spLocks noGrp="1"/>
          </p:cNvSpPr>
          <p:nvPr>
            <p:ph idx="1"/>
          </p:nvPr>
        </p:nvSpPr>
        <p:spPr>
          <a:xfrm>
            <a:off x="333225" y="1402514"/>
            <a:ext cx="11644021" cy="3074893"/>
          </a:xfrm>
        </p:spPr>
        <p:txBody>
          <a:bodyPr>
            <a:noAutofit/>
          </a:bodyPr>
          <a:lstStyle/>
          <a:p>
            <a:pPr marL="342900" indent="-342900">
              <a:lnSpc>
                <a:spcPct val="100000"/>
              </a:lnSpc>
              <a:spcBef>
                <a:spcPts val="0"/>
              </a:spcBef>
            </a:pPr>
            <a:r>
              <a:rPr lang="en-US" sz="2800" dirty="0">
                <a:solidFill>
                  <a:schemeClr val="tx1">
                    <a:lumMod val="95000"/>
                    <a:lumOff val="5000"/>
                  </a:schemeClr>
                </a:solidFill>
                <a:latin typeface="Arial Narrow" panose="020B0604020202020204" pitchFamily="34" charset="0"/>
                <a:cs typeface="Arial Narrow" panose="020B0604020202020204" pitchFamily="34" charset="0"/>
              </a:rPr>
              <a:t>We have a responsibility to teach money management skills to our children</a:t>
            </a:r>
          </a:p>
          <a:p>
            <a:pPr marL="342900" indent="-342900">
              <a:lnSpc>
                <a:spcPct val="100000"/>
              </a:lnSpc>
              <a:spcBef>
                <a:spcPts val="0"/>
              </a:spcBef>
            </a:pPr>
            <a:endParaRPr lang="en-US" sz="800" dirty="0">
              <a:solidFill>
                <a:schemeClr val="tx1">
                  <a:lumMod val="95000"/>
                  <a:lumOff val="5000"/>
                </a:schemeClr>
              </a:solidFill>
              <a:latin typeface="Arial Narrow" panose="020B0604020202020204" pitchFamily="34" charset="0"/>
              <a:cs typeface="Arial Narrow" panose="020B0604020202020204" pitchFamily="34" charset="0"/>
            </a:endParaRPr>
          </a:p>
          <a:p>
            <a:pPr marL="342900" indent="-342900">
              <a:lnSpc>
                <a:spcPct val="100000"/>
              </a:lnSpc>
              <a:spcBef>
                <a:spcPts val="0"/>
              </a:spcBef>
            </a:pPr>
            <a:r>
              <a:rPr lang="en-US" sz="2800" dirty="0">
                <a:solidFill>
                  <a:schemeClr val="tx1">
                    <a:lumMod val="95000"/>
                    <a:lumOff val="5000"/>
                  </a:schemeClr>
                </a:solidFill>
                <a:latin typeface="Arial Narrow" panose="020B0604020202020204" pitchFamily="34" charset="0"/>
                <a:cs typeface="Arial Narrow" panose="020B0604020202020204" pitchFamily="34" charset="0"/>
              </a:rPr>
              <a:t>Everyone has a money story—often our plotline has alternative truths and conflicts. </a:t>
            </a:r>
          </a:p>
          <a:p>
            <a:pPr marL="342900" indent="-342900">
              <a:lnSpc>
                <a:spcPct val="100000"/>
              </a:lnSpc>
              <a:spcBef>
                <a:spcPts val="0"/>
              </a:spcBef>
            </a:pPr>
            <a:endParaRPr lang="en-US" sz="800" dirty="0">
              <a:solidFill>
                <a:schemeClr val="tx1">
                  <a:lumMod val="95000"/>
                  <a:lumOff val="5000"/>
                </a:schemeClr>
              </a:solidFill>
              <a:latin typeface="Arial Narrow" panose="020B0604020202020204" pitchFamily="34" charset="0"/>
              <a:cs typeface="Arial Narrow" panose="020B0604020202020204" pitchFamily="34" charset="0"/>
            </a:endParaRPr>
          </a:p>
          <a:p>
            <a:pPr marL="342900" indent="-342900">
              <a:lnSpc>
                <a:spcPct val="100000"/>
              </a:lnSpc>
              <a:spcBef>
                <a:spcPts val="0"/>
              </a:spcBef>
            </a:pPr>
            <a:r>
              <a:rPr lang="en-US" sz="2800" dirty="0">
                <a:solidFill>
                  <a:schemeClr val="tx1">
                    <a:lumMod val="95000"/>
                    <a:lumOff val="5000"/>
                  </a:schemeClr>
                </a:solidFill>
                <a:latin typeface="Arial Narrow" panose="020B0604020202020204" pitchFamily="34" charset="0"/>
                <a:cs typeface="Arial Narrow" panose="020B0604020202020204" pitchFamily="34" charset="0"/>
              </a:rPr>
              <a:t>Our relationship with money, has its own history, develops its own story, and evolves into its own language. </a:t>
            </a:r>
          </a:p>
          <a:p>
            <a:pPr marL="342900" indent="-342900">
              <a:lnSpc>
                <a:spcPct val="100000"/>
              </a:lnSpc>
              <a:spcBef>
                <a:spcPts val="0"/>
              </a:spcBef>
            </a:pPr>
            <a:endParaRPr lang="en-US" sz="800" dirty="0">
              <a:solidFill>
                <a:schemeClr val="tx1">
                  <a:lumMod val="95000"/>
                  <a:lumOff val="5000"/>
                </a:schemeClr>
              </a:solidFill>
              <a:latin typeface="Arial Narrow" panose="020B0604020202020204" pitchFamily="34" charset="0"/>
              <a:cs typeface="Arial Narrow" panose="020B0604020202020204" pitchFamily="34" charset="0"/>
            </a:endParaRPr>
          </a:p>
          <a:p>
            <a:pPr marL="342900" indent="-342900">
              <a:lnSpc>
                <a:spcPct val="100000"/>
              </a:lnSpc>
              <a:spcBef>
                <a:spcPts val="0"/>
              </a:spcBef>
            </a:pPr>
            <a:r>
              <a:rPr lang="en-US" sz="2800" dirty="0">
                <a:solidFill>
                  <a:schemeClr val="tx1">
                    <a:lumMod val="95000"/>
                    <a:lumOff val="5000"/>
                  </a:schemeClr>
                </a:solidFill>
                <a:latin typeface="Arial Narrow" panose="020B0604020202020204" pitchFamily="34" charset="0"/>
                <a:cs typeface="Arial Narrow" panose="020B0604020202020204" pitchFamily="34" charset="0"/>
              </a:rPr>
              <a:t>Even though we may talk about money regularly, think about it, we may not know how to clearly and simply tell our money stories to ourselves to see what needs to change.</a:t>
            </a:r>
          </a:p>
        </p:txBody>
      </p:sp>
      <p:grpSp>
        <p:nvGrpSpPr>
          <p:cNvPr id="2" name="Group 1">
            <a:extLst>
              <a:ext uri="{FF2B5EF4-FFF2-40B4-BE49-F238E27FC236}">
                <a16:creationId xmlns:a16="http://schemas.microsoft.com/office/drawing/2014/main" id="{2BE16C44-1CBD-12FF-2ED8-3F48B94C09AC}"/>
              </a:ext>
            </a:extLst>
          </p:cNvPr>
          <p:cNvGrpSpPr/>
          <p:nvPr/>
        </p:nvGrpSpPr>
        <p:grpSpPr>
          <a:xfrm>
            <a:off x="-13249" y="4729777"/>
            <a:ext cx="12205249" cy="1616266"/>
            <a:chOff x="-13249" y="4729777"/>
            <a:chExt cx="12205249" cy="1616266"/>
          </a:xfrm>
        </p:grpSpPr>
        <p:pic>
          <p:nvPicPr>
            <p:cNvPr id="9" name="Picture 8">
              <a:extLst>
                <a:ext uri="{FF2B5EF4-FFF2-40B4-BE49-F238E27FC236}">
                  <a16:creationId xmlns:a16="http://schemas.microsoft.com/office/drawing/2014/main" id="{02BC9C13-E75A-AC22-912F-E1F81302E4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849"/>
            <a:stretch/>
          </p:blipFill>
          <p:spPr>
            <a:xfrm>
              <a:off x="-13249" y="4729777"/>
              <a:ext cx="4259470" cy="1616266"/>
            </a:xfrm>
            <a:prstGeom prst="rect">
              <a:avLst/>
            </a:prstGeom>
          </p:spPr>
        </p:pic>
        <p:pic>
          <p:nvPicPr>
            <p:cNvPr id="10" name="Picture 9">
              <a:extLst>
                <a:ext uri="{FF2B5EF4-FFF2-40B4-BE49-F238E27FC236}">
                  <a16:creationId xmlns:a16="http://schemas.microsoft.com/office/drawing/2014/main" id="{C2CB8CD5-3AB1-3E09-7CCC-1A6C50EB7B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37966" y="4739121"/>
              <a:ext cx="2854034" cy="1596613"/>
            </a:xfrm>
            <a:prstGeom prst="rect">
              <a:avLst/>
            </a:prstGeom>
          </p:spPr>
        </p:pic>
      </p:grpSp>
      <p:sp>
        <p:nvSpPr>
          <p:cNvPr id="3" name="Date Placeholder 3">
            <a:extLst>
              <a:ext uri="{FF2B5EF4-FFF2-40B4-BE49-F238E27FC236}">
                <a16:creationId xmlns:a16="http://schemas.microsoft.com/office/drawing/2014/main" id="{B2FCB3FF-782F-BF84-8510-505E5AB836A5}"/>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3" name="Footer Placeholder 4">
            <a:extLst>
              <a:ext uri="{FF2B5EF4-FFF2-40B4-BE49-F238E27FC236}">
                <a16:creationId xmlns:a16="http://schemas.microsoft.com/office/drawing/2014/main" id="{8F6F47CF-8623-D957-15DF-FAAADCFC3D7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4" name="Slide Number Placeholder 5">
            <a:extLst>
              <a:ext uri="{FF2B5EF4-FFF2-40B4-BE49-F238E27FC236}">
                <a16:creationId xmlns:a16="http://schemas.microsoft.com/office/drawing/2014/main" id="{998D3067-552F-9392-C2B5-56EBC21A1CEE}"/>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21</a:t>
            </a:fld>
            <a:endParaRPr lang="en-US" dirty="0"/>
          </a:p>
        </p:txBody>
      </p:sp>
      <p:pic>
        <p:nvPicPr>
          <p:cNvPr id="4" name="Picture 3">
            <a:extLst>
              <a:ext uri="{FF2B5EF4-FFF2-40B4-BE49-F238E27FC236}">
                <a16:creationId xmlns:a16="http://schemas.microsoft.com/office/drawing/2014/main" id="{C9F396DB-25F3-0C7B-C65A-2D828E703B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6220" y="4719469"/>
            <a:ext cx="2404713" cy="1616265"/>
          </a:xfrm>
          <a:prstGeom prst="rect">
            <a:avLst/>
          </a:prstGeom>
        </p:spPr>
      </p:pic>
      <p:pic>
        <p:nvPicPr>
          <p:cNvPr id="5" name="Picture 4">
            <a:extLst>
              <a:ext uri="{FF2B5EF4-FFF2-40B4-BE49-F238E27FC236}">
                <a16:creationId xmlns:a16="http://schemas.microsoft.com/office/drawing/2014/main" id="{FD0F3C5C-6D21-44B3-A1B0-5CE1611D320C}"/>
              </a:ext>
            </a:extLst>
          </p:cNvPr>
          <p:cNvPicPr>
            <a:picLocks noChangeAspect="1"/>
          </p:cNvPicPr>
          <p:nvPr/>
        </p:nvPicPr>
        <p:blipFill>
          <a:blip r:embed="rId5"/>
          <a:stretch>
            <a:fillRect/>
          </a:stretch>
        </p:blipFill>
        <p:spPr>
          <a:xfrm>
            <a:off x="6650933" y="4725926"/>
            <a:ext cx="2687032" cy="1629460"/>
          </a:xfrm>
          <a:prstGeom prst="rect">
            <a:avLst/>
          </a:prstGeom>
        </p:spPr>
      </p:pic>
    </p:spTree>
    <p:extLst>
      <p:ext uri="{BB962C8B-B14F-4D97-AF65-F5344CB8AC3E}">
        <p14:creationId xmlns:p14="http://schemas.microsoft.com/office/powerpoint/2010/main" val="1498005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861FCB-46E0-E847-A72D-E547FAEA87FE}"/>
              </a:ext>
            </a:extLst>
          </p:cNvPr>
          <p:cNvSpPr/>
          <p:nvPr/>
        </p:nvSpPr>
        <p:spPr>
          <a:xfrm>
            <a:off x="587378" y="603166"/>
            <a:ext cx="11010323" cy="206144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1F4BA8B-1489-444C-AF53-6F130FBD5530}"/>
              </a:ext>
            </a:extLst>
          </p:cNvPr>
          <p:cNvSpPr txBox="1"/>
          <p:nvPr/>
        </p:nvSpPr>
        <p:spPr>
          <a:xfrm>
            <a:off x="740678" y="692050"/>
            <a:ext cx="10717031" cy="1877437"/>
          </a:xfrm>
          <a:prstGeom prst="rect">
            <a:avLst/>
          </a:prstGeom>
          <a:noFill/>
          <a:ln>
            <a:solidFill>
              <a:schemeClr val="bg1"/>
            </a:solidFill>
          </a:ln>
        </p:spPr>
        <p:txBody>
          <a:bodyPr wrap="square" rtlCol="0">
            <a:spAutoFit/>
          </a:bodyPr>
          <a:lstStyle/>
          <a:p>
            <a:pPr algn="ctr"/>
            <a:endParaRPr lang="en-US" sz="4400" b="1" dirty="0">
              <a:solidFill>
                <a:schemeClr val="bg1"/>
              </a:solidFill>
            </a:endParaRPr>
          </a:p>
          <a:p>
            <a:r>
              <a:rPr lang="en-US" sz="4800" b="1" spc="220" dirty="0">
                <a:solidFill>
                  <a:schemeClr val="bg1"/>
                </a:solidFill>
                <a:latin typeface="Impact" panose="020B0806030902050204" pitchFamily="34" charset="0"/>
              </a:rPr>
              <a:t>Understand the Financial System</a:t>
            </a:r>
          </a:p>
          <a:p>
            <a:pPr algn="ctr"/>
            <a:endParaRPr lang="en-US" sz="2400" b="1" spc="220" dirty="0">
              <a:solidFill>
                <a:schemeClr val="bg1"/>
              </a:solidFill>
              <a:latin typeface="Impact" panose="020B0806030902050204" pitchFamily="34" charset="0"/>
            </a:endParaRPr>
          </a:p>
        </p:txBody>
      </p:sp>
      <p:sp>
        <p:nvSpPr>
          <p:cNvPr id="7" name="Date Placeholder 3">
            <a:extLst>
              <a:ext uri="{FF2B5EF4-FFF2-40B4-BE49-F238E27FC236}">
                <a16:creationId xmlns:a16="http://schemas.microsoft.com/office/drawing/2014/main" id="{28BC93D6-42E6-CCBC-58DD-82B95EF24D1D}"/>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7A26EBF8-A745-535D-DE1A-B3A4A1C605CE}"/>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D49C6C49-80A9-CE39-C7EF-56C8F0060AF6}"/>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22</a:t>
            </a:fld>
            <a:endParaRPr lang="en-US" dirty="0"/>
          </a:p>
        </p:txBody>
      </p:sp>
      <p:pic>
        <p:nvPicPr>
          <p:cNvPr id="2" name="Picture 1">
            <a:extLst>
              <a:ext uri="{FF2B5EF4-FFF2-40B4-BE49-F238E27FC236}">
                <a16:creationId xmlns:a16="http://schemas.microsoft.com/office/drawing/2014/main" id="{E61DEC98-7311-EFC9-5AF6-DEC8EC1F1C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910" y="2785776"/>
            <a:ext cx="3568986" cy="2417597"/>
          </a:xfrm>
          <a:prstGeom prst="rect">
            <a:avLst/>
          </a:prstGeom>
        </p:spPr>
      </p:pic>
      <p:sp>
        <p:nvSpPr>
          <p:cNvPr id="3" name="TextBox 2">
            <a:extLst>
              <a:ext uri="{FF2B5EF4-FFF2-40B4-BE49-F238E27FC236}">
                <a16:creationId xmlns:a16="http://schemas.microsoft.com/office/drawing/2014/main" id="{303F7711-1525-D61E-EBE3-8148DB501B87}"/>
              </a:ext>
            </a:extLst>
          </p:cNvPr>
          <p:cNvSpPr txBox="1"/>
          <p:nvPr/>
        </p:nvSpPr>
        <p:spPr>
          <a:xfrm>
            <a:off x="819508" y="5202620"/>
            <a:ext cx="3106174"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Stretched</a:t>
            </a:r>
          </a:p>
        </p:txBody>
      </p:sp>
      <p:pic>
        <p:nvPicPr>
          <p:cNvPr id="6" name="Picture 5">
            <a:extLst>
              <a:ext uri="{FF2B5EF4-FFF2-40B4-BE49-F238E27FC236}">
                <a16:creationId xmlns:a16="http://schemas.microsoft.com/office/drawing/2014/main" id="{EE4ACFEE-40EF-E827-3FB1-B3E0C14F97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0895" y="2785776"/>
            <a:ext cx="3831254" cy="2416844"/>
          </a:xfrm>
          <a:prstGeom prst="rect">
            <a:avLst/>
          </a:prstGeom>
        </p:spPr>
      </p:pic>
      <p:sp>
        <p:nvSpPr>
          <p:cNvPr id="13" name="TextBox 12">
            <a:extLst>
              <a:ext uri="{FF2B5EF4-FFF2-40B4-BE49-F238E27FC236}">
                <a16:creationId xmlns:a16="http://schemas.microsoft.com/office/drawing/2014/main" id="{B83DBEB2-E415-C50D-010B-B094045533F0}"/>
              </a:ext>
            </a:extLst>
          </p:cNvPr>
          <p:cNvSpPr txBox="1"/>
          <p:nvPr/>
        </p:nvSpPr>
        <p:spPr>
          <a:xfrm>
            <a:off x="4771583" y="5197364"/>
            <a:ext cx="3106174"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Sowed</a:t>
            </a:r>
          </a:p>
        </p:txBody>
      </p:sp>
      <p:pic>
        <p:nvPicPr>
          <p:cNvPr id="14" name="Picture 13">
            <a:extLst>
              <a:ext uri="{FF2B5EF4-FFF2-40B4-BE49-F238E27FC236}">
                <a16:creationId xmlns:a16="http://schemas.microsoft.com/office/drawing/2014/main" id="{352F6A9C-6E54-BBF1-7277-16253FAFD7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5148" y="2785776"/>
            <a:ext cx="3351013" cy="2411588"/>
          </a:xfrm>
          <a:prstGeom prst="rect">
            <a:avLst/>
          </a:prstGeom>
        </p:spPr>
      </p:pic>
      <p:sp>
        <p:nvSpPr>
          <p:cNvPr id="15" name="TextBox 14">
            <a:extLst>
              <a:ext uri="{FF2B5EF4-FFF2-40B4-BE49-F238E27FC236}">
                <a16:creationId xmlns:a16="http://schemas.microsoft.com/office/drawing/2014/main" id="{3F15BA2F-DB82-60D2-9B69-DC2CFBFDF48E}"/>
              </a:ext>
            </a:extLst>
          </p:cNvPr>
          <p:cNvSpPr txBox="1"/>
          <p:nvPr/>
        </p:nvSpPr>
        <p:spPr>
          <a:xfrm>
            <a:off x="8486986" y="5192112"/>
            <a:ext cx="3106174"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Saved</a:t>
            </a:r>
          </a:p>
        </p:txBody>
      </p:sp>
    </p:spTree>
    <p:extLst>
      <p:ext uri="{BB962C8B-B14F-4D97-AF65-F5344CB8AC3E}">
        <p14:creationId xmlns:p14="http://schemas.microsoft.com/office/powerpoint/2010/main" val="234962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373FB0D-E2AF-5F46-8764-C1827EE40DB5}"/>
              </a:ext>
            </a:extLst>
          </p:cNvPr>
          <p:cNvSpPr txBox="1"/>
          <p:nvPr/>
        </p:nvSpPr>
        <p:spPr>
          <a:xfrm>
            <a:off x="608986" y="660514"/>
            <a:ext cx="10920240" cy="830997"/>
          </a:xfrm>
          <a:prstGeom prst="rect">
            <a:avLst/>
          </a:prstGeom>
          <a:noFill/>
        </p:spPr>
        <p:txBody>
          <a:bodyPr wrap="square" rtlCol="0">
            <a:spAutoFit/>
          </a:bodyPr>
          <a:lstStyle/>
          <a:p>
            <a:pPr algn="r"/>
            <a:r>
              <a:rPr lang="en-US" sz="4800" b="1" spc="120" dirty="0">
                <a:latin typeface="Impact" panose="020B0806030902050204" pitchFamily="34" charset="0"/>
                <a:ea typeface="Arial" charset="0"/>
                <a:cs typeface="Arial" charset="0"/>
              </a:rPr>
              <a:t>Credit Stats and Women</a:t>
            </a:r>
          </a:p>
        </p:txBody>
      </p:sp>
      <p:pic>
        <p:nvPicPr>
          <p:cNvPr id="3" name="Picture 2">
            <a:extLst>
              <a:ext uri="{FF2B5EF4-FFF2-40B4-BE49-F238E27FC236}">
                <a16:creationId xmlns:a16="http://schemas.microsoft.com/office/drawing/2014/main" id="{ED786E0E-4EF8-7BE7-7863-1D599C127C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586" y="456568"/>
            <a:ext cx="1729459" cy="1750067"/>
          </a:xfrm>
          <a:prstGeom prst="rect">
            <a:avLst/>
          </a:prstGeom>
        </p:spPr>
      </p:pic>
      <p:sp>
        <p:nvSpPr>
          <p:cNvPr id="5" name="TextBox 4">
            <a:extLst>
              <a:ext uri="{FF2B5EF4-FFF2-40B4-BE49-F238E27FC236}">
                <a16:creationId xmlns:a16="http://schemas.microsoft.com/office/drawing/2014/main" id="{A1EFC71C-7CB6-D44D-A1A3-502ED6419D1E}"/>
              </a:ext>
            </a:extLst>
          </p:cNvPr>
          <p:cNvSpPr txBox="1"/>
          <p:nvPr/>
        </p:nvSpPr>
        <p:spPr>
          <a:xfrm>
            <a:off x="527965" y="2229059"/>
            <a:ext cx="2044700" cy="954107"/>
          </a:xfrm>
          <a:prstGeom prst="rect">
            <a:avLst/>
          </a:prstGeom>
          <a:noFill/>
        </p:spPr>
        <p:txBody>
          <a:bodyPr wrap="square" rtlCol="0">
            <a:spAutoFit/>
          </a:bodyPr>
          <a:lstStyle/>
          <a:p>
            <a:pPr algn="ctr"/>
            <a:r>
              <a:rPr lang="en-US" sz="1400" dirty="0">
                <a:solidFill>
                  <a:srgbClr val="0000CE"/>
                </a:solidFill>
                <a:hlinkClick r:id="rId4">
                  <a:extLst>
                    <a:ext uri="{A12FA001-AC4F-418D-AE19-62706E023703}">
                      <ahyp:hlinkClr xmlns:ahyp="http://schemas.microsoft.com/office/drawing/2018/hyperlinkcolor" val="tx"/>
                    </a:ext>
                  </a:extLst>
                </a:hlinkClick>
              </a:rPr>
              <a:t>AnnualCreditReport.com</a:t>
            </a:r>
            <a:r>
              <a:rPr lang="en-US" sz="1400" dirty="0">
                <a:solidFill>
                  <a:srgbClr val="0000CE"/>
                </a:solidFill>
              </a:rPr>
              <a:t> </a:t>
            </a:r>
          </a:p>
          <a:p>
            <a:pPr algn="ctr"/>
            <a:r>
              <a:rPr lang="en-US" sz="1400" dirty="0"/>
              <a:t>Equifax, Experian and TransUnion</a:t>
            </a:r>
          </a:p>
          <a:p>
            <a:pPr algn="ctr"/>
            <a:r>
              <a:rPr lang="en-US" sz="1400" dirty="0"/>
              <a:t>$</a:t>
            </a:r>
            <a:r>
              <a:rPr lang="en-US" sz="1400" b="1" dirty="0"/>
              <a:t>FREE</a:t>
            </a:r>
          </a:p>
        </p:txBody>
      </p:sp>
      <p:sp>
        <p:nvSpPr>
          <p:cNvPr id="9" name="Date Placeholder 3">
            <a:extLst>
              <a:ext uri="{FF2B5EF4-FFF2-40B4-BE49-F238E27FC236}">
                <a16:creationId xmlns:a16="http://schemas.microsoft.com/office/drawing/2014/main" id="{C469FB69-61C4-7666-B4CB-9E82A3E365C8}"/>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0" name="Footer Placeholder 4">
            <a:extLst>
              <a:ext uri="{FF2B5EF4-FFF2-40B4-BE49-F238E27FC236}">
                <a16:creationId xmlns:a16="http://schemas.microsoft.com/office/drawing/2014/main" id="{A6F89954-3EA3-8144-B1F1-B767DB54CC8F}"/>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1" name="Slide Number Placeholder 5">
            <a:extLst>
              <a:ext uri="{FF2B5EF4-FFF2-40B4-BE49-F238E27FC236}">
                <a16:creationId xmlns:a16="http://schemas.microsoft.com/office/drawing/2014/main" id="{51EF3661-B0F6-8F0E-56C9-4503A1D67501}"/>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23</a:t>
            </a:fld>
            <a:endParaRPr lang="en-US" dirty="0"/>
          </a:p>
        </p:txBody>
      </p:sp>
      <p:sp>
        <p:nvSpPr>
          <p:cNvPr id="4" name="TextBox 3">
            <a:extLst>
              <a:ext uri="{FF2B5EF4-FFF2-40B4-BE49-F238E27FC236}">
                <a16:creationId xmlns:a16="http://schemas.microsoft.com/office/drawing/2014/main" id="{C235F1DC-7AFE-1235-5C8C-0037511AA092}"/>
              </a:ext>
            </a:extLst>
          </p:cNvPr>
          <p:cNvSpPr txBox="1"/>
          <p:nvPr/>
        </p:nvSpPr>
        <p:spPr>
          <a:xfrm>
            <a:off x="2963594" y="1663084"/>
            <a:ext cx="8961706" cy="3816429"/>
          </a:xfrm>
          <a:prstGeom prst="rect">
            <a:avLst/>
          </a:prstGeom>
          <a:noFill/>
        </p:spPr>
        <p:txBody>
          <a:bodyPr wrap="square">
            <a:spAutoFit/>
          </a:bodyPr>
          <a:lstStyle/>
          <a:p>
            <a:pPr marL="285750" indent="-285750">
              <a:buFont typeface="Arial" panose="020B0604020202020204" pitchFamily="34" charset="0"/>
              <a:buChar char="•"/>
            </a:pPr>
            <a:r>
              <a:rPr lang="en-US" b="1" i="0" u="none" strike="noStrike" dirty="0">
                <a:solidFill>
                  <a:srgbClr val="202124"/>
                </a:solidFill>
                <a:effectLst/>
                <a:latin typeface="Arial" panose="020B0604020202020204" pitchFamily="34" charset="0"/>
                <a:cs typeface="Arial" panose="020B0604020202020204" pitchFamily="34" charset="0"/>
              </a:rPr>
              <a:t>Thirty-seven percent of women have $100 or less</a:t>
            </a:r>
            <a:r>
              <a:rPr lang="en-US" b="0" i="0" u="none" strike="noStrike" dirty="0">
                <a:solidFill>
                  <a:srgbClr val="202124"/>
                </a:solidFill>
                <a:effectLst/>
                <a:latin typeface="Arial" panose="020B0604020202020204" pitchFamily="34" charset="0"/>
                <a:cs typeface="Arial" panose="020B0604020202020204" pitchFamily="34" charset="0"/>
              </a:rPr>
              <a:t> in their savings account versus just 28% of men. </a:t>
            </a:r>
            <a:r>
              <a:rPr lang="en-US" b="0" i="0" u="none" strike="noStrike" dirty="0">
                <a:solidFill>
                  <a:srgbClr val="2249C8"/>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https://www.gobankingrates.com/banking/savings-account/40-percent-women-have-less-than-100-in-savings-accounts-new-survey-finds/</a:t>
            </a:r>
            <a:endParaRPr lang="en-US" b="0" i="0" u="none" strike="noStrike" dirty="0">
              <a:solidFill>
                <a:srgbClr val="2249C8"/>
              </a:solidFill>
              <a:effectLst/>
              <a:latin typeface="Arial" panose="020B0604020202020204" pitchFamily="34" charset="0"/>
              <a:cs typeface="Arial" panose="020B0604020202020204" pitchFamily="34" charset="0"/>
            </a:endParaRPr>
          </a:p>
          <a:p>
            <a:endParaRPr lang="en-US" sz="1200" dirty="0">
              <a:solidFill>
                <a:srgbClr val="20212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u="none" strike="noStrike" dirty="0">
                <a:solidFill>
                  <a:srgbClr val="3A3B3F"/>
                </a:solidFill>
                <a:effectLst/>
                <a:latin typeface="Arial" panose="020B0604020202020204" pitchFamily="34" charset="0"/>
                <a:cs typeface="Arial" panose="020B0604020202020204" pitchFamily="34" charset="0"/>
              </a:rPr>
              <a:t>Women hold an average of $31,276 </a:t>
            </a:r>
            <a:r>
              <a:rPr lang="en-US" b="0" i="0" u="none" strike="noStrike" dirty="0">
                <a:solidFill>
                  <a:srgbClr val="3A3B3F"/>
                </a:solidFill>
                <a:effectLst/>
                <a:latin typeface="Arial" panose="020B0604020202020204" pitchFamily="34" charset="0"/>
                <a:cs typeface="Arial" panose="020B0604020202020204" pitchFamily="34" charset="0"/>
              </a:rPr>
              <a:t>in student debt, leaving them with a monthly loan payment of $307 the year after graduation. </a:t>
            </a:r>
          </a:p>
          <a:p>
            <a:endParaRPr lang="en-US" sz="1200" dirty="0">
              <a:solidFill>
                <a:srgbClr val="3A3B3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u="none" strike="noStrike" dirty="0">
                <a:solidFill>
                  <a:srgbClr val="202124"/>
                </a:solidFill>
                <a:effectLst/>
                <a:latin typeface="Arial" panose="020B0604020202020204" pitchFamily="34" charset="0"/>
                <a:cs typeface="Arial" panose="020B0604020202020204" pitchFamily="34" charset="0"/>
              </a:rPr>
              <a:t>Despite ongoing gender and social disparities, </a:t>
            </a:r>
            <a:r>
              <a:rPr lang="en-US" b="1" i="0" u="none" strike="noStrike" dirty="0">
                <a:solidFill>
                  <a:srgbClr val="202124"/>
                </a:solidFill>
                <a:effectLst/>
                <a:latin typeface="Arial" panose="020B0604020202020204" pitchFamily="34" charset="0"/>
                <a:cs typeface="Arial" panose="020B0604020202020204" pitchFamily="34" charset="0"/>
              </a:rPr>
              <a:t>women's and men's FICO scores, on average, are almost identical</a:t>
            </a:r>
            <a:r>
              <a:rPr lang="en-US" b="0" i="0" u="none" strike="noStrike" dirty="0">
                <a:solidFill>
                  <a:srgbClr val="202124"/>
                </a:solidFill>
                <a:effectLst/>
                <a:latin typeface="Arial" panose="020B0604020202020204" pitchFamily="34" charset="0"/>
                <a:cs typeface="Arial" panose="020B0604020202020204" pitchFamily="34" charset="0"/>
              </a:rPr>
              <a:t> (704 and 705, respectively).</a:t>
            </a:r>
          </a:p>
          <a:p>
            <a:endParaRPr lang="en-US" sz="1200" b="1" i="0" u="none" strike="noStrike" dirty="0">
              <a:solidFill>
                <a:srgbClr val="202124"/>
              </a:solidFill>
              <a:effectLst/>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b="1" i="0" u="none" strike="noStrike" dirty="0">
                <a:solidFill>
                  <a:srgbClr val="202124"/>
                </a:solidFill>
                <a:effectLst/>
                <a:latin typeface="Arial" panose="020B0604020202020204" pitchFamily="34" charset="0"/>
                <a:cs typeface="Arial" panose="020B0604020202020204" pitchFamily="34" charset="0"/>
              </a:rPr>
              <a:t>Women pay $142 more per year than men for car ownership on average and</a:t>
            </a:r>
            <a:r>
              <a:rPr lang="en-US" b="0" i="0" u="none" strike="noStrike" dirty="0">
                <a:solidFill>
                  <a:srgbClr val="202124"/>
                </a:solidFill>
                <a:effectLst/>
                <a:latin typeface="Arial" panose="020B0604020202020204" pitchFamily="34" charset="0"/>
                <a:cs typeface="Arial" panose="020B0604020202020204" pitchFamily="34" charset="0"/>
              </a:rPr>
              <a:t> can pay up to $7,800 more during the length of ownership. </a:t>
            </a:r>
            <a:r>
              <a:rPr lang="en-US" b="0" i="0" u="none" strike="noStrike" dirty="0">
                <a:solidFill>
                  <a:srgbClr val="2249C8"/>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https://www.yahoo.com/video/women-pay-8k-more-men-190001588.html  </a:t>
            </a:r>
            <a:endParaRPr lang="en-US" dirty="0">
              <a:solidFill>
                <a:srgbClr val="2249C8"/>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50C1AC8-E52C-4CD0-383C-361D91C92A85}"/>
              </a:ext>
            </a:extLst>
          </p:cNvPr>
          <p:cNvSpPr txBox="1"/>
          <p:nvPr/>
        </p:nvSpPr>
        <p:spPr>
          <a:xfrm>
            <a:off x="404055" y="5095669"/>
            <a:ext cx="2374478" cy="523220"/>
          </a:xfrm>
          <a:prstGeom prst="rect">
            <a:avLst/>
          </a:prstGeom>
          <a:noFill/>
        </p:spPr>
        <p:txBody>
          <a:bodyPr wrap="square" rtlCol="0">
            <a:spAutoFit/>
          </a:bodyPr>
          <a:lstStyle/>
          <a:p>
            <a:pPr algn="ctr"/>
            <a:r>
              <a:rPr lang="en-US" sz="1400" b="1" dirty="0">
                <a:solidFill>
                  <a:srgbClr val="0000CE"/>
                </a:solidFill>
                <a:hlinkClick r:id="rId7"/>
              </a:rPr>
              <a:t>MYFICO.COM</a:t>
            </a:r>
            <a:endParaRPr lang="en-US" sz="1400" b="1" dirty="0">
              <a:solidFill>
                <a:srgbClr val="0000CE"/>
              </a:solidFill>
            </a:endParaRPr>
          </a:p>
          <a:p>
            <a:pPr algn="ctr"/>
            <a:r>
              <a:rPr lang="en-US" sz="1400" b="1" dirty="0">
                <a:solidFill>
                  <a:srgbClr val="0000CE"/>
                </a:solidFill>
              </a:rPr>
              <a:t>Monthly Fee $29.95</a:t>
            </a:r>
          </a:p>
        </p:txBody>
      </p:sp>
      <p:pic>
        <p:nvPicPr>
          <p:cNvPr id="6" name="Picture 5">
            <a:extLst>
              <a:ext uri="{FF2B5EF4-FFF2-40B4-BE49-F238E27FC236}">
                <a16:creationId xmlns:a16="http://schemas.microsoft.com/office/drawing/2014/main" id="{F14B4830-61F7-DE69-20BB-5B23974868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3369" y="3520087"/>
            <a:ext cx="1635850" cy="1676241"/>
          </a:xfrm>
          <a:prstGeom prst="rect">
            <a:avLst/>
          </a:prstGeom>
        </p:spPr>
      </p:pic>
    </p:spTree>
    <p:extLst>
      <p:ext uri="{BB962C8B-B14F-4D97-AF65-F5344CB8AC3E}">
        <p14:creationId xmlns:p14="http://schemas.microsoft.com/office/powerpoint/2010/main" val="431718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1ACBF-5E31-F447-8332-928BC3BDF94C}"/>
              </a:ext>
            </a:extLst>
          </p:cNvPr>
          <p:cNvSpPr/>
          <p:nvPr/>
        </p:nvSpPr>
        <p:spPr>
          <a:xfrm>
            <a:off x="9199985" y="3060561"/>
            <a:ext cx="2720872" cy="2908437"/>
          </a:xfrm>
          <a:prstGeom prst="rect">
            <a:avLst/>
          </a:prstGeom>
          <a:solidFill>
            <a:schemeClr val="accent5">
              <a:lumMod val="40000"/>
              <a:lumOff val="60000"/>
              <a:alpha val="5515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graphicFrame>
        <p:nvGraphicFramePr>
          <p:cNvPr id="9" name="Rectangle 3">
            <a:extLst>
              <a:ext uri="{FF2B5EF4-FFF2-40B4-BE49-F238E27FC236}">
                <a16:creationId xmlns:a16="http://schemas.microsoft.com/office/drawing/2014/main" id="{E5D72608-01FC-4054-A6DB-A7B57D27D015}"/>
              </a:ext>
            </a:extLst>
          </p:cNvPr>
          <p:cNvGraphicFramePr/>
          <p:nvPr>
            <p:extLst>
              <p:ext uri="{D42A27DB-BD31-4B8C-83A1-F6EECF244321}">
                <p14:modId xmlns:p14="http://schemas.microsoft.com/office/powerpoint/2010/main" val="3590111842"/>
              </p:ext>
            </p:extLst>
          </p:nvPr>
        </p:nvGraphicFramePr>
        <p:xfrm>
          <a:off x="224972" y="3035162"/>
          <a:ext cx="9269012" cy="2908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1B53FDEC-591D-5744-BFFC-C6AD591EA400}"/>
              </a:ext>
            </a:extLst>
          </p:cNvPr>
          <p:cNvSpPr/>
          <p:nvPr/>
        </p:nvSpPr>
        <p:spPr>
          <a:xfrm>
            <a:off x="1117601" y="3276600"/>
            <a:ext cx="965957" cy="990600"/>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1</a:t>
            </a:r>
          </a:p>
        </p:txBody>
      </p:sp>
      <p:sp>
        <p:nvSpPr>
          <p:cNvPr id="11" name="Oval 10">
            <a:extLst>
              <a:ext uri="{FF2B5EF4-FFF2-40B4-BE49-F238E27FC236}">
                <a16:creationId xmlns:a16="http://schemas.microsoft.com/office/drawing/2014/main" id="{2A1791C8-CE00-C445-945C-BDD2338D76FF}"/>
              </a:ext>
            </a:extLst>
          </p:cNvPr>
          <p:cNvSpPr/>
          <p:nvPr/>
        </p:nvSpPr>
        <p:spPr>
          <a:xfrm>
            <a:off x="3926118" y="3276600"/>
            <a:ext cx="965957" cy="990600"/>
          </a:xfrm>
          <a:prstGeom prst="ellips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2</a:t>
            </a:r>
          </a:p>
        </p:txBody>
      </p:sp>
      <p:sp>
        <p:nvSpPr>
          <p:cNvPr id="12" name="Oval 11">
            <a:extLst>
              <a:ext uri="{FF2B5EF4-FFF2-40B4-BE49-F238E27FC236}">
                <a16:creationId xmlns:a16="http://schemas.microsoft.com/office/drawing/2014/main" id="{9A1F2E5C-E1A2-6341-BEFD-4F51E155DEC9}"/>
              </a:ext>
            </a:extLst>
          </p:cNvPr>
          <p:cNvSpPr/>
          <p:nvPr/>
        </p:nvSpPr>
        <p:spPr>
          <a:xfrm>
            <a:off x="7039431" y="3276600"/>
            <a:ext cx="965956" cy="990600"/>
          </a:xfrm>
          <a:prstGeom prst="ellipse">
            <a:avLst/>
          </a:prstGeom>
          <a:solidFill>
            <a:srgbClr val="00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3</a:t>
            </a:r>
          </a:p>
        </p:txBody>
      </p:sp>
      <p:pic>
        <p:nvPicPr>
          <p:cNvPr id="18" name="Graphic 17" descr="Office worker female outline">
            <a:extLst>
              <a:ext uri="{FF2B5EF4-FFF2-40B4-BE49-F238E27FC236}">
                <a16:creationId xmlns:a16="http://schemas.microsoft.com/office/drawing/2014/main" id="{B6324BE9-EBDB-7541-9A9B-490C3D7715B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13392" y="5018142"/>
            <a:ext cx="914400" cy="914400"/>
          </a:xfrm>
          <a:prstGeom prst="rect">
            <a:avLst/>
          </a:prstGeom>
        </p:spPr>
      </p:pic>
      <p:pic>
        <p:nvPicPr>
          <p:cNvPr id="20" name="Graphic 19" descr="Office worker male with solid fill">
            <a:extLst>
              <a:ext uri="{FF2B5EF4-FFF2-40B4-BE49-F238E27FC236}">
                <a16:creationId xmlns:a16="http://schemas.microsoft.com/office/drawing/2014/main" id="{10BDE658-0F5E-594B-A16A-771642BED15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3628" y="4909806"/>
            <a:ext cx="914400" cy="914400"/>
          </a:xfrm>
          <a:prstGeom prst="rect">
            <a:avLst/>
          </a:prstGeom>
        </p:spPr>
      </p:pic>
      <p:pic>
        <p:nvPicPr>
          <p:cNvPr id="10" name="Graphic 9" descr="Office worker female with solid fill">
            <a:extLst>
              <a:ext uri="{FF2B5EF4-FFF2-40B4-BE49-F238E27FC236}">
                <a16:creationId xmlns:a16="http://schemas.microsoft.com/office/drawing/2014/main" id="{6996533F-F811-4343-AB61-5D922C39B0FD}"/>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828700" y="4909806"/>
            <a:ext cx="914400" cy="914400"/>
          </a:xfrm>
          <a:prstGeom prst="rect">
            <a:avLst/>
          </a:prstGeom>
        </p:spPr>
      </p:pic>
      <p:pic>
        <p:nvPicPr>
          <p:cNvPr id="28" name="Graphic 27" descr="House outline">
            <a:extLst>
              <a:ext uri="{FF2B5EF4-FFF2-40B4-BE49-F238E27FC236}">
                <a16:creationId xmlns:a16="http://schemas.microsoft.com/office/drawing/2014/main" id="{CC41F292-2F43-1541-B565-2564EB1C2970}"/>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874234" y="4993759"/>
            <a:ext cx="974300" cy="914400"/>
          </a:xfrm>
          <a:prstGeom prst="rect">
            <a:avLst/>
          </a:prstGeom>
        </p:spPr>
      </p:pic>
      <p:pic>
        <p:nvPicPr>
          <p:cNvPr id="30" name="Graphic 29" descr="Family with boy with solid fill">
            <a:extLst>
              <a:ext uri="{FF2B5EF4-FFF2-40B4-BE49-F238E27FC236}">
                <a16:creationId xmlns:a16="http://schemas.microsoft.com/office/drawing/2014/main" id="{E4D52E51-7F7C-2D4A-A1C2-05FC99E981DE}"/>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094932" y="5087599"/>
            <a:ext cx="820560" cy="820560"/>
          </a:xfrm>
          <a:prstGeom prst="rect">
            <a:avLst/>
          </a:prstGeom>
        </p:spPr>
      </p:pic>
      <p:pic>
        <p:nvPicPr>
          <p:cNvPr id="32" name="Graphic 31" descr="Car Mechanic outline">
            <a:extLst>
              <a:ext uri="{FF2B5EF4-FFF2-40B4-BE49-F238E27FC236}">
                <a16:creationId xmlns:a16="http://schemas.microsoft.com/office/drawing/2014/main" id="{6E70D39E-1586-2A44-AE33-3DC16AF3F1B1}"/>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232069" y="4915692"/>
            <a:ext cx="820560" cy="820560"/>
          </a:xfrm>
          <a:prstGeom prst="rect">
            <a:avLst/>
          </a:prstGeom>
        </p:spPr>
      </p:pic>
      <p:pic>
        <p:nvPicPr>
          <p:cNvPr id="36" name="Graphic 35" descr="Polaroid Pictures with solid fill">
            <a:extLst>
              <a:ext uri="{FF2B5EF4-FFF2-40B4-BE49-F238E27FC236}">
                <a16:creationId xmlns:a16="http://schemas.microsoft.com/office/drawing/2014/main" id="{481A6020-815B-FC4D-BAF6-8890B664AB57}"/>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925017" y="4909806"/>
            <a:ext cx="914400" cy="914400"/>
          </a:xfrm>
          <a:prstGeom prst="rect">
            <a:avLst/>
          </a:prstGeom>
        </p:spPr>
      </p:pic>
      <p:pic>
        <p:nvPicPr>
          <p:cNvPr id="38" name="Graphic 37" descr="Building with solid fill">
            <a:extLst>
              <a:ext uri="{FF2B5EF4-FFF2-40B4-BE49-F238E27FC236}">
                <a16:creationId xmlns:a16="http://schemas.microsoft.com/office/drawing/2014/main" id="{33BEB645-E54A-054E-B555-9E6A88974797}"/>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096338" y="4849354"/>
            <a:ext cx="914400" cy="914400"/>
          </a:xfrm>
          <a:prstGeom prst="rect">
            <a:avLst/>
          </a:prstGeom>
        </p:spPr>
      </p:pic>
      <p:pic>
        <p:nvPicPr>
          <p:cNvPr id="40" name="Graphic 39" descr="City with solid fill">
            <a:extLst>
              <a:ext uri="{FF2B5EF4-FFF2-40B4-BE49-F238E27FC236}">
                <a16:creationId xmlns:a16="http://schemas.microsoft.com/office/drawing/2014/main" id="{5F76ABC9-9F46-BF44-9FCB-D7A47229C739}"/>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4781263" y="4895897"/>
            <a:ext cx="914400" cy="914400"/>
          </a:xfrm>
          <a:prstGeom prst="rect">
            <a:avLst/>
          </a:prstGeom>
        </p:spPr>
      </p:pic>
      <p:sp>
        <p:nvSpPr>
          <p:cNvPr id="26" name="Oval 25">
            <a:extLst>
              <a:ext uri="{FF2B5EF4-FFF2-40B4-BE49-F238E27FC236}">
                <a16:creationId xmlns:a16="http://schemas.microsoft.com/office/drawing/2014/main" id="{B0AFB05B-68F2-624F-BA1E-AB979B6D346A}"/>
              </a:ext>
            </a:extLst>
          </p:cNvPr>
          <p:cNvSpPr/>
          <p:nvPr/>
        </p:nvSpPr>
        <p:spPr>
          <a:xfrm>
            <a:off x="10004759" y="3265195"/>
            <a:ext cx="914400" cy="9906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4</a:t>
            </a:r>
          </a:p>
        </p:txBody>
      </p:sp>
      <p:sp>
        <p:nvSpPr>
          <p:cNvPr id="33" name="TextBox 32">
            <a:extLst>
              <a:ext uri="{FF2B5EF4-FFF2-40B4-BE49-F238E27FC236}">
                <a16:creationId xmlns:a16="http://schemas.microsoft.com/office/drawing/2014/main" id="{A120278A-F4C8-C84D-AB9F-31CB793C8848}"/>
              </a:ext>
            </a:extLst>
          </p:cNvPr>
          <p:cNvSpPr txBox="1"/>
          <p:nvPr/>
        </p:nvSpPr>
        <p:spPr>
          <a:xfrm>
            <a:off x="9666587" y="4460428"/>
            <a:ext cx="1697665" cy="400110"/>
          </a:xfrm>
          <a:prstGeom prst="rect">
            <a:avLst/>
          </a:prstGeom>
          <a:noFill/>
        </p:spPr>
        <p:txBody>
          <a:bodyPr wrap="square">
            <a:spAutoFit/>
          </a:bodyPr>
          <a:lstStyle/>
          <a:p>
            <a:pPr algn="ctr"/>
            <a:r>
              <a:rPr lang="en-US" sz="2000" b="0" i="0" u="none" strike="noStrike" dirty="0">
                <a:solidFill>
                  <a:srgbClr val="222222"/>
                </a:solidFill>
                <a:effectLst/>
                <a:latin typeface="Poppins" panose="020B0604020202020204" pitchFamily="34" charset="0"/>
              </a:rPr>
              <a:t>Utility</a:t>
            </a:r>
          </a:p>
        </p:txBody>
      </p:sp>
      <p:pic>
        <p:nvPicPr>
          <p:cNvPr id="8" name="Graphic 7" descr="Electric car outline">
            <a:extLst>
              <a:ext uri="{FF2B5EF4-FFF2-40B4-BE49-F238E27FC236}">
                <a16:creationId xmlns:a16="http://schemas.microsoft.com/office/drawing/2014/main" id="{68155010-45F3-B14F-B0D8-B4E8ED54D33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099751" y="4995350"/>
            <a:ext cx="914400" cy="914400"/>
          </a:xfrm>
          <a:prstGeom prst="rect">
            <a:avLst/>
          </a:prstGeom>
        </p:spPr>
      </p:pic>
      <p:pic>
        <p:nvPicPr>
          <p:cNvPr id="15" name="Graphic 14" descr="Electric Tower with solid fill">
            <a:extLst>
              <a:ext uri="{FF2B5EF4-FFF2-40B4-BE49-F238E27FC236}">
                <a16:creationId xmlns:a16="http://schemas.microsoft.com/office/drawing/2014/main" id="{7E8C2850-DDB3-D641-9661-B2096939367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946880" y="4664804"/>
            <a:ext cx="914400" cy="914400"/>
          </a:xfrm>
          <a:prstGeom prst="rect">
            <a:avLst/>
          </a:prstGeom>
        </p:spPr>
      </p:pic>
      <p:pic>
        <p:nvPicPr>
          <p:cNvPr id="24" name="Graphic 23" descr="Handwashing outline">
            <a:extLst>
              <a:ext uri="{FF2B5EF4-FFF2-40B4-BE49-F238E27FC236}">
                <a16:creationId xmlns:a16="http://schemas.microsoft.com/office/drawing/2014/main" id="{32BA1294-9F77-374C-8677-73D30A2F057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169559" y="4821852"/>
            <a:ext cx="914400" cy="914400"/>
          </a:xfrm>
          <a:prstGeom prst="rect">
            <a:avLst/>
          </a:prstGeom>
        </p:spPr>
      </p:pic>
      <p:sp>
        <p:nvSpPr>
          <p:cNvPr id="34" name="Rectangle 33">
            <a:extLst>
              <a:ext uri="{FF2B5EF4-FFF2-40B4-BE49-F238E27FC236}">
                <a16:creationId xmlns:a16="http://schemas.microsoft.com/office/drawing/2014/main" id="{3F74C26C-0CBF-AF4B-A3A4-B1DB5FE763C9}"/>
              </a:ext>
            </a:extLst>
          </p:cNvPr>
          <p:cNvSpPr/>
          <p:nvPr/>
        </p:nvSpPr>
        <p:spPr>
          <a:xfrm>
            <a:off x="569405" y="599381"/>
            <a:ext cx="11010323" cy="206144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EAD8762-3FEC-1442-94E1-40C9D8C6143A}"/>
              </a:ext>
            </a:extLst>
          </p:cNvPr>
          <p:cNvSpPr txBox="1"/>
          <p:nvPr/>
        </p:nvSpPr>
        <p:spPr>
          <a:xfrm>
            <a:off x="655728" y="803166"/>
            <a:ext cx="10758900" cy="1508105"/>
          </a:xfrm>
          <a:prstGeom prst="rect">
            <a:avLst/>
          </a:prstGeom>
          <a:noFill/>
          <a:ln>
            <a:solidFill>
              <a:schemeClr val="bg1"/>
            </a:solidFill>
          </a:ln>
        </p:spPr>
        <p:txBody>
          <a:bodyPr wrap="square" rtlCol="0">
            <a:spAutoFit/>
          </a:bodyPr>
          <a:lstStyle/>
          <a:p>
            <a:pPr algn="ctr"/>
            <a:endParaRPr lang="en-US" sz="1000" b="1" dirty="0">
              <a:solidFill>
                <a:schemeClr val="bg1"/>
              </a:solidFill>
            </a:endParaRPr>
          </a:p>
          <a:p>
            <a:pPr algn="ctr"/>
            <a:endParaRPr lang="en-US" sz="1000" b="1" dirty="0">
              <a:solidFill>
                <a:schemeClr val="bg1"/>
              </a:solidFill>
            </a:endParaRPr>
          </a:p>
          <a:p>
            <a:pPr algn="ctr"/>
            <a:endParaRPr lang="en-US" sz="1000" b="1" dirty="0">
              <a:solidFill>
                <a:schemeClr val="bg1"/>
              </a:solidFill>
            </a:endParaRPr>
          </a:p>
          <a:p>
            <a:pPr algn="ctr"/>
            <a:r>
              <a:rPr lang="en-US" sz="4400" b="1" spc="220" dirty="0">
                <a:solidFill>
                  <a:schemeClr val="bg1"/>
                </a:solidFill>
                <a:latin typeface="Impact" panose="020B0806030902050204" pitchFamily="34" charset="0"/>
              </a:rPr>
              <a:t>Credit Impacts Every Aspect of Your Life</a:t>
            </a:r>
          </a:p>
          <a:p>
            <a:pPr algn="ctr"/>
            <a:endParaRPr lang="en-US" b="1" dirty="0">
              <a:solidFill>
                <a:schemeClr val="bg1"/>
              </a:solidFill>
            </a:endParaRPr>
          </a:p>
        </p:txBody>
      </p:sp>
      <p:sp>
        <p:nvSpPr>
          <p:cNvPr id="7" name="Date Placeholder 3">
            <a:extLst>
              <a:ext uri="{FF2B5EF4-FFF2-40B4-BE49-F238E27FC236}">
                <a16:creationId xmlns:a16="http://schemas.microsoft.com/office/drawing/2014/main" id="{6CBDD3E4-9650-81B3-3818-72EFC31E53D4}"/>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3" name="Footer Placeholder 4">
            <a:extLst>
              <a:ext uri="{FF2B5EF4-FFF2-40B4-BE49-F238E27FC236}">
                <a16:creationId xmlns:a16="http://schemas.microsoft.com/office/drawing/2014/main" id="{587A94C8-D756-E83F-7E93-99F0558E120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4" name="Slide Number Placeholder 5">
            <a:extLst>
              <a:ext uri="{FF2B5EF4-FFF2-40B4-BE49-F238E27FC236}">
                <a16:creationId xmlns:a16="http://schemas.microsoft.com/office/drawing/2014/main" id="{1F871B6E-6145-3589-8C6F-9B40343A8953}"/>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24</a:t>
            </a:fld>
            <a:endParaRPr lang="en-US" dirty="0"/>
          </a:p>
        </p:txBody>
      </p:sp>
    </p:spTree>
    <p:extLst>
      <p:ext uri="{BB962C8B-B14F-4D97-AF65-F5344CB8AC3E}">
        <p14:creationId xmlns:p14="http://schemas.microsoft.com/office/powerpoint/2010/main" val="4098709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189CF1-984A-3C4C-96ED-06E7B97F56F4}"/>
              </a:ext>
            </a:extLst>
          </p:cNvPr>
          <p:cNvSpPr txBox="1"/>
          <p:nvPr/>
        </p:nvSpPr>
        <p:spPr>
          <a:xfrm>
            <a:off x="598699" y="542411"/>
            <a:ext cx="10920240" cy="830997"/>
          </a:xfrm>
          <a:prstGeom prst="rect">
            <a:avLst/>
          </a:prstGeom>
          <a:noFill/>
        </p:spPr>
        <p:txBody>
          <a:bodyPr wrap="square" rtlCol="0">
            <a:spAutoFit/>
          </a:bodyPr>
          <a:lstStyle/>
          <a:p>
            <a:r>
              <a:rPr lang="en-US" sz="4800" b="1" spc="120" dirty="0">
                <a:latin typeface="Impact" panose="020B0806030902050204" pitchFamily="34" charset="0"/>
                <a:ea typeface="Arial" charset="0"/>
                <a:cs typeface="Arial" charset="0"/>
              </a:rPr>
              <a:t>Credit Scores &amp; Reason Codes</a:t>
            </a:r>
          </a:p>
        </p:txBody>
      </p:sp>
      <p:pic>
        <p:nvPicPr>
          <p:cNvPr id="2" name="Picture 1">
            <a:extLst>
              <a:ext uri="{FF2B5EF4-FFF2-40B4-BE49-F238E27FC236}">
                <a16:creationId xmlns:a16="http://schemas.microsoft.com/office/drawing/2014/main" id="{A232CE11-4AFE-044B-ADC1-D24AF29044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698" y="1517650"/>
            <a:ext cx="11282151" cy="3981450"/>
          </a:xfrm>
          <a:prstGeom prst="rect">
            <a:avLst/>
          </a:prstGeom>
          <a:ln>
            <a:solidFill>
              <a:schemeClr val="accent1"/>
            </a:solidFill>
          </a:ln>
        </p:spPr>
      </p:pic>
      <p:sp>
        <p:nvSpPr>
          <p:cNvPr id="7" name="Date Placeholder 3">
            <a:extLst>
              <a:ext uri="{FF2B5EF4-FFF2-40B4-BE49-F238E27FC236}">
                <a16:creationId xmlns:a16="http://schemas.microsoft.com/office/drawing/2014/main" id="{FF30B7FA-C1D4-486C-7D08-D82186A75099}"/>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BBCCAC3F-09B4-8955-488D-70F30D04F410}"/>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6D0F2BCD-9689-BA08-8FE0-7DABCB00ABA5}"/>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25</a:t>
            </a:fld>
            <a:endParaRPr lang="en-US" dirty="0"/>
          </a:p>
        </p:txBody>
      </p:sp>
    </p:spTree>
    <p:extLst>
      <p:ext uri="{BB962C8B-B14F-4D97-AF65-F5344CB8AC3E}">
        <p14:creationId xmlns:p14="http://schemas.microsoft.com/office/powerpoint/2010/main" val="3032907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93082D-C939-2C43-A6BE-F85CCAE478BB}"/>
              </a:ext>
            </a:extLst>
          </p:cNvPr>
          <p:cNvSpPr txBox="1"/>
          <p:nvPr/>
        </p:nvSpPr>
        <p:spPr>
          <a:xfrm>
            <a:off x="366598" y="282152"/>
            <a:ext cx="10920240" cy="769441"/>
          </a:xfrm>
          <a:prstGeom prst="rect">
            <a:avLst/>
          </a:prstGeom>
          <a:noFill/>
        </p:spPr>
        <p:txBody>
          <a:bodyPr wrap="square" rtlCol="0">
            <a:spAutoFit/>
          </a:bodyPr>
          <a:lstStyle/>
          <a:p>
            <a:r>
              <a:rPr lang="en-US" sz="4400" b="1" spc="120" dirty="0">
                <a:latin typeface="Arial" panose="020B0604020202020204" pitchFamily="34" charset="0"/>
                <a:ea typeface="Arial" charset="0"/>
                <a:cs typeface="Arial" panose="020B0604020202020204" pitchFamily="34" charset="0"/>
              </a:rPr>
              <a:t>Tradeline Information</a:t>
            </a:r>
          </a:p>
        </p:txBody>
      </p:sp>
      <p:pic>
        <p:nvPicPr>
          <p:cNvPr id="2" name="Picture 1">
            <a:extLst>
              <a:ext uri="{FF2B5EF4-FFF2-40B4-BE49-F238E27FC236}">
                <a16:creationId xmlns:a16="http://schemas.microsoft.com/office/drawing/2014/main" id="{EE10F38F-8305-1247-867E-EEF68F5AA4C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905160" y="1076856"/>
            <a:ext cx="10381679" cy="2421239"/>
          </a:xfrm>
          <a:prstGeom prst="rect">
            <a:avLst/>
          </a:prstGeom>
          <a:ln>
            <a:solidFill>
              <a:schemeClr val="accent1"/>
            </a:solidFill>
          </a:ln>
        </p:spPr>
      </p:pic>
      <p:sp>
        <p:nvSpPr>
          <p:cNvPr id="3" name="Rectangle 2">
            <a:extLst>
              <a:ext uri="{FF2B5EF4-FFF2-40B4-BE49-F238E27FC236}">
                <a16:creationId xmlns:a16="http://schemas.microsoft.com/office/drawing/2014/main" id="{F32E60BD-3A6D-BAE2-40B5-8D0C9399AE3C}"/>
              </a:ext>
            </a:extLst>
          </p:cNvPr>
          <p:cNvSpPr/>
          <p:nvPr/>
        </p:nvSpPr>
        <p:spPr>
          <a:xfrm>
            <a:off x="9497818" y="2920481"/>
            <a:ext cx="1408670" cy="21006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B8DD138-02C8-4F9A-B0C2-B75EAA3ED1B3}"/>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905159" y="4345146"/>
            <a:ext cx="10381679" cy="1164153"/>
          </a:xfrm>
          <a:prstGeom prst="rect">
            <a:avLst/>
          </a:prstGeom>
          <a:ln>
            <a:solidFill>
              <a:schemeClr val="accent1"/>
            </a:solidFill>
          </a:ln>
        </p:spPr>
      </p:pic>
      <p:sp>
        <p:nvSpPr>
          <p:cNvPr id="6" name="TextBox 5">
            <a:extLst>
              <a:ext uri="{FF2B5EF4-FFF2-40B4-BE49-F238E27FC236}">
                <a16:creationId xmlns:a16="http://schemas.microsoft.com/office/drawing/2014/main" id="{4D1E1352-D817-D08B-3E26-B018A255B5EB}"/>
              </a:ext>
            </a:extLst>
          </p:cNvPr>
          <p:cNvSpPr txBox="1"/>
          <p:nvPr/>
        </p:nvSpPr>
        <p:spPr>
          <a:xfrm>
            <a:off x="366598" y="3575705"/>
            <a:ext cx="10920240" cy="769441"/>
          </a:xfrm>
          <a:prstGeom prst="rect">
            <a:avLst/>
          </a:prstGeom>
          <a:noFill/>
        </p:spPr>
        <p:txBody>
          <a:bodyPr wrap="square" rtlCol="0">
            <a:spAutoFit/>
          </a:bodyPr>
          <a:lstStyle/>
          <a:p>
            <a:r>
              <a:rPr lang="en-US" sz="4400" b="1" spc="120" dirty="0">
                <a:latin typeface="Arial" panose="020B0604020202020204" pitchFamily="34" charset="0"/>
                <a:ea typeface="Arial" charset="0"/>
                <a:cs typeface="Arial" panose="020B0604020202020204" pitchFamily="34" charset="0"/>
              </a:rPr>
              <a:t>Inquires</a:t>
            </a:r>
          </a:p>
        </p:txBody>
      </p:sp>
      <p:sp>
        <p:nvSpPr>
          <p:cNvPr id="8" name="Date Placeholder 3">
            <a:extLst>
              <a:ext uri="{FF2B5EF4-FFF2-40B4-BE49-F238E27FC236}">
                <a16:creationId xmlns:a16="http://schemas.microsoft.com/office/drawing/2014/main" id="{609C5EC8-7642-5582-5BE5-93576F3D4E7B}"/>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9" name="Footer Placeholder 4">
            <a:extLst>
              <a:ext uri="{FF2B5EF4-FFF2-40B4-BE49-F238E27FC236}">
                <a16:creationId xmlns:a16="http://schemas.microsoft.com/office/drawing/2014/main" id="{AF70A5BD-DCE5-BED4-305C-1467F19F257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0" name="Slide Number Placeholder 5">
            <a:extLst>
              <a:ext uri="{FF2B5EF4-FFF2-40B4-BE49-F238E27FC236}">
                <a16:creationId xmlns:a16="http://schemas.microsoft.com/office/drawing/2014/main" id="{80157CA4-E9D7-6EB5-E118-D34A5DBD8250}"/>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26</a:t>
            </a:fld>
            <a:endParaRPr lang="en-US" dirty="0"/>
          </a:p>
        </p:txBody>
      </p:sp>
    </p:spTree>
    <p:extLst>
      <p:ext uri="{BB962C8B-B14F-4D97-AF65-F5344CB8AC3E}">
        <p14:creationId xmlns:p14="http://schemas.microsoft.com/office/powerpoint/2010/main" val="7691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2D0CDE-4140-C748-B180-33C43675DE2C}"/>
              </a:ext>
            </a:extLst>
          </p:cNvPr>
          <p:cNvSpPr txBox="1"/>
          <p:nvPr/>
        </p:nvSpPr>
        <p:spPr>
          <a:xfrm>
            <a:off x="571211" y="418614"/>
            <a:ext cx="10920240" cy="830997"/>
          </a:xfrm>
          <a:prstGeom prst="rect">
            <a:avLst/>
          </a:prstGeom>
          <a:noFill/>
        </p:spPr>
        <p:txBody>
          <a:bodyPr wrap="square" rtlCol="0">
            <a:spAutoFit/>
          </a:bodyPr>
          <a:lstStyle/>
          <a:p>
            <a:r>
              <a:rPr lang="en-US" sz="4800" b="1" spc="120" dirty="0">
                <a:latin typeface="Impact" panose="020B0806030902050204" pitchFamily="34" charset="0"/>
                <a:ea typeface="Arial" charset="0"/>
                <a:cs typeface="Arial" charset="0"/>
              </a:rPr>
              <a:t>Public Records and Collections</a:t>
            </a:r>
          </a:p>
        </p:txBody>
      </p:sp>
      <p:pic>
        <p:nvPicPr>
          <p:cNvPr id="2" name="Picture 1">
            <a:extLst>
              <a:ext uri="{FF2B5EF4-FFF2-40B4-BE49-F238E27FC236}">
                <a16:creationId xmlns:a16="http://schemas.microsoft.com/office/drawing/2014/main" id="{48E6CDFD-C2B4-B147-AB3F-2090D93213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159" y="1249611"/>
            <a:ext cx="10738343" cy="4135189"/>
          </a:xfrm>
          <a:prstGeom prst="rect">
            <a:avLst/>
          </a:prstGeom>
          <a:ln>
            <a:solidFill>
              <a:schemeClr val="accent1"/>
            </a:solidFill>
          </a:ln>
        </p:spPr>
      </p:pic>
      <p:sp>
        <p:nvSpPr>
          <p:cNvPr id="7" name="Date Placeholder 3">
            <a:extLst>
              <a:ext uri="{FF2B5EF4-FFF2-40B4-BE49-F238E27FC236}">
                <a16:creationId xmlns:a16="http://schemas.microsoft.com/office/drawing/2014/main" id="{A7C199E0-16D1-40BE-D595-FFF1410803A0}"/>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FF25EB36-A277-302F-4771-C7AD77165793}"/>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D37590B2-918B-E6AC-A789-8D64A6D5A8F8}"/>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27</a:t>
            </a:fld>
            <a:endParaRPr lang="en-US" dirty="0"/>
          </a:p>
        </p:txBody>
      </p:sp>
    </p:spTree>
    <p:extLst>
      <p:ext uri="{BB962C8B-B14F-4D97-AF65-F5344CB8AC3E}">
        <p14:creationId xmlns:p14="http://schemas.microsoft.com/office/powerpoint/2010/main" val="3540337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a:extLst>
              <a:ext uri="{FF2B5EF4-FFF2-40B4-BE49-F238E27FC236}">
                <a16:creationId xmlns:a16="http://schemas.microsoft.com/office/drawing/2014/main" id="{37E3AC09-4C56-5C40-ACA5-E8B31885644C}"/>
              </a:ext>
            </a:extLst>
          </p:cNvPr>
          <p:cNvSpPr>
            <a:spLocks noGrp="1" noChangeArrowheads="1"/>
          </p:cNvSpPr>
          <p:nvPr>
            <p:ph type="title"/>
          </p:nvPr>
        </p:nvSpPr>
        <p:spPr>
          <a:xfrm>
            <a:off x="311033" y="331556"/>
            <a:ext cx="10058400" cy="887644"/>
          </a:xfrm>
        </p:spPr>
        <p:txBody>
          <a:bodyPr>
            <a:normAutofit/>
          </a:bodyPr>
          <a:lstStyle/>
          <a:p>
            <a:pPr eaLnBrk="1" hangingPunct="1"/>
            <a:r>
              <a:rPr altLang="en-US" sz="4800" spc="150" dirty="0">
                <a:latin typeface="Impact" panose="020B0806030902050204" pitchFamily="34" charset="0"/>
              </a:rPr>
              <a:t>Credit Data Shelf Life </a:t>
            </a:r>
          </a:p>
        </p:txBody>
      </p:sp>
      <p:graphicFrame>
        <p:nvGraphicFramePr>
          <p:cNvPr id="2" name="Table 2">
            <a:extLst>
              <a:ext uri="{FF2B5EF4-FFF2-40B4-BE49-F238E27FC236}">
                <a16:creationId xmlns:a16="http://schemas.microsoft.com/office/drawing/2014/main" id="{27DD0C7F-61BD-3F42-B320-8FCE7C3EA6BD}"/>
              </a:ext>
            </a:extLst>
          </p:cNvPr>
          <p:cNvGraphicFramePr>
            <a:graphicFrameLocks noGrp="1"/>
          </p:cNvGraphicFramePr>
          <p:nvPr>
            <p:extLst>
              <p:ext uri="{D42A27DB-BD31-4B8C-83A1-F6EECF244321}">
                <p14:modId xmlns:p14="http://schemas.microsoft.com/office/powerpoint/2010/main" val="974328421"/>
              </p:ext>
            </p:extLst>
          </p:nvPr>
        </p:nvGraphicFramePr>
        <p:xfrm>
          <a:off x="671513" y="1292524"/>
          <a:ext cx="10901361" cy="4114800"/>
        </p:xfrm>
        <a:graphic>
          <a:graphicData uri="http://schemas.openxmlformats.org/drawingml/2006/table">
            <a:tbl>
              <a:tblPr firstRow="1" bandRow="1">
                <a:tableStyleId>{5C22544A-7EE6-4342-B048-85BDC9FD1C3A}</a:tableStyleId>
              </a:tblPr>
              <a:tblGrid>
                <a:gridCol w="4394612">
                  <a:extLst>
                    <a:ext uri="{9D8B030D-6E8A-4147-A177-3AD203B41FA5}">
                      <a16:colId xmlns:a16="http://schemas.microsoft.com/office/drawing/2014/main" val="997374619"/>
                    </a:ext>
                  </a:extLst>
                </a:gridCol>
                <a:gridCol w="6506749">
                  <a:extLst>
                    <a:ext uri="{9D8B030D-6E8A-4147-A177-3AD203B41FA5}">
                      <a16:colId xmlns:a16="http://schemas.microsoft.com/office/drawing/2014/main" val="1015738430"/>
                    </a:ext>
                  </a:extLst>
                </a:gridCol>
              </a:tblGrid>
              <a:tr h="451875">
                <a:tc>
                  <a:txBody>
                    <a:bodyPr/>
                    <a:lstStyle/>
                    <a:p>
                      <a:pPr algn="ctr"/>
                      <a:r>
                        <a:rPr lang="en-US" sz="2400" b="0" i="0" dirty="0">
                          <a:latin typeface="Arial Narrow" panose="020B0604020202020204" pitchFamily="34" charset="0"/>
                          <a:cs typeface="Arial Narrow" panose="020B0604020202020204" pitchFamily="34" charset="0"/>
                        </a:rPr>
                        <a:t>Item</a:t>
                      </a:r>
                    </a:p>
                  </a:txBody>
                  <a:tcPr/>
                </a:tc>
                <a:tc>
                  <a:txBody>
                    <a:bodyPr/>
                    <a:lstStyle/>
                    <a:p>
                      <a:pPr algn="ctr"/>
                      <a:r>
                        <a:rPr lang="en-US" sz="2400" b="0" i="0" dirty="0">
                          <a:latin typeface="Arial Narrow" panose="020B0604020202020204" pitchFamily="34" charset="0"/>
                          <a:cs typeface="Arial Narrow" panose="020B0604020202020204" pitchFamily="34" charset="0"/>
                        </a:rPr>
                        <a:t>Length of time item REMAINS on the Credit Report</a:t>
                      </a:r>
                    </a:p>
                  </a:txBody>
                  <a:tcPr/>
                </a:tc>
                <a:extLst>
                  <a:ext uri="{0D108BD9-81ED-4DB2-BD59-A6C34878D82A}">
                    <a16:rowId xmlns:a16="http://schemas.microsoft.com/office/drawing/2014/main" val="644523489"/>
                  </a:ext>
                </a:extLst>
              </a:tr>
              <a:tr h="451875">
                <a:tc>
                  <a:txBody>
                    <a:bodyPr/>
                    <a:lstStyle/>
                    <a:p>
                      <a:r>
                        <a:rPr lang="en-US" sz="2400" b="0" i="0" dirty="0">
                          <a:latin typeface="Arial Narrow" panose="020B0604020202020204" pitchFamily="34" charset="0"/>
                          <a:cs typeface="Arial Narrow" panose="020B0604020202020204" pitchFamily="34" charset="0"/>
                        </a:rPr>
                        <a:t>Positive Credit Information</a:t>
                      </a:r>
                    </a:p>
                  </a:txBody>
                  <a:tcPr/>
                </a:tc>
                <a:tc>
                  <a:txBody>
                    <a:bodyPr/>
                    <a:lstStyle/>
                    <a:p>
                      <a:r>
                        <a:rPr lang="en-US" sz="2400" b="0" i="0" dirty="0">
                          <a:latin typeface="Arial Narrow" panose="020B0604020202020204" pitchFamily="34" charset="0"/>
                          <a:cs typeface="Arial Narrow" panose="020B0604020202020204" pitchFamily="34" charset="0"/>
                        </a:rPr>
                        <a:t>7 years</a:t>
                      </a:r>
                    </a:p>
                  </a:txBody>
                  <a:tcPr/>
                </a:tc>
                <a:extLst>
                  <a:ext uri="{0D108BD9-81ED-4DB2-BD59-A6C34878D82A}">
                    <a16:rowId xmlns:a16="http://schemas.microsoft.com/office/drawing/2014/main" val="3633617314"/>
                  </a:ext>
                </a:extLst>
              </a:tr>
              <a:tr h="451875">
                <a:tc>
                  <a:txBody>
                    <a:bodyPr/>
                    <a:lstStyle/>
                    <a:p>
                      <a:r>
                        <a:rPr lang="en-US" sz="2400" b="0" i="0" dirty="0">
                          <a:latin typeface="Arial Narrow" panose="020B0604020202020204" pitchFamily="34" charset="0"/>
                          <a:cs typeface="Arial Narrow" panose="020B0604020202020204" pitchFamily="34" charset="0"/>
                        </a:rPr>
                        <a:t>Late Payments</a:t>
                      </a:r>
                    </a:p>
                  </a:txBody>
                  <a:tcPr/>
                </a:tc>
                <a:tc>
                  <a:txBody>
                    <a:bodyPr/>
                    <a:lstStyle/>
                    <a:p>
                      <a:r>
                        <a:rPr lang="en-US" sz="2400" b="0" i="0" dirty="0">
                          <a:latin typeface="Arial Narrow" panose="020B0604020202020204" pitchFamily="34" charset="0"/>
                          <a:cs typeface="Arial Narrow" panose="020B0604020202020204" pitchFamily="34" charset="0"/>
                        </a:rPr>
                        <a:t>7 years</a:t>
                      </a:r>
                    </a:p>
                  </a:txBody>
                  <a:tcPr/>
                </a:tc>
                <a:extLst>
                  <a:ext uri="{0D108BD9-81ED-4DB2-BD59-A6C34878D82A}">
                    <a16:rowId xmlns:a16="http://schemas.microsoft.com/office/drawing/2014/main" val="1539925927"/>
                  </a:ext>
                </a:extLst>
              </a:tr>
              <a:tr h="451875">
                <a:tc>
                  <a:txBody>
                    <a:bodyPr/>
                    <a:lstStyle/>
                    <a:p>
                      <a:r>
                        <a:rPr lang="en-US" sz="2400" b="0" i="0" dirty="0">
                          <a:latin typeface="Arial Narrow" panose="020B0604020202020204" pitchFamily="34" charset="0"/>
                          <a:cs typeface="Arial Narrow" panose="020B0604020202020204" pitchFamily="34" charset="0"/>
                        </a:rPr>
                        <a:t>Collection</a:t>
                      </a:r>
                    </a:p>
                  </a:txBody>
                  <a:tcPr/>
                </a:tc>
                <a:tc>
                  <a:txBody>
                    <a:bodyPr/>
                    <a:lstStyle/>
                    <a:p>
                      <a:r>
                        <a:rPr lang="en-US" sz="2400" b="0" i="0" dirty="0">
                          <a:latin typeface="Arial Narrow" panose="020B0604020202020204" pitchFamily="34" charset="0"/>
                          <a:cs typeface="Arial Narrow" panose="020B0604020202020204" pitchFamily="34" charset="0"/>
                        </a:rPr>
                        <a:t>7 years from the date of collection or charge off</a:t>
                      </a:r>
                    </a:p>
                  </a:txBody>
                  <a:tcPr/>
                </a:tc>
                <a:extLst>
                  <a:ext uri="{0D108BD9-81ED-4DB2-BD59-A6C34878D82A}">
                    <a16:rowId xmlns:a16="http://schemas.microsoft.com/office/drawing/2014/main" val="4049128381"/>
                  </a:ext>
                </a:extLst>
              </a:tr>
              <a:tr h="451875">
                <a:tc>
                  <a:txBody>
                    <a:bodyPr/>
                    <a:lstStyle/>
                    <a:p>
                      <a:r>
                        <a:rPr lang="en-US" sz="2400" b="0" i="0" dirty="0">
                          <a:latin typeface="Arial Narrow" panose="020B0604020202020204" pitchFamily="34" charset="0"/>
                          <a:cs typeface="Arial Narrow" panose="020B0604020202020204" pitchFamily="34" charset="0"/>
                        </a:rPr>
                        <a:t>Chapter 13 Bankruptcy</a:t>
                      </a:r>
                    </a:p>
                  </a:txBody>
                  <a:tcPr/>
                </a:tc>
                <a:tc>
                  <a:txBody>
                    <a:bodyPr/>
                    <a:lstStyle/>
                    <a:p>
                      <a:r>
                        <a:rPr lang="en-US" sz="2400" b="0" i="0" dirty="0">
                          <a:latin typeface="Arial Narrow" panose="020B0604020202020204" pitchFamily="34" charset="0"/>
                          <a:cs typeface="Arial Narrow" panose="020B0604020202020204" pitchFamily="34" charset="0"/>
                        </a:rPr>
                        <a:t>7 years</a:t>
                      </a:r>
                    </a:p>
                  </a:txBody>
                  <a:tcPr/>
                </a:tc>
                <a:extLst>
                  <a:ext uri="{0D108BD9-81ED-4DB2-BD59-A6C34878D82A}">
                    <a16:rowId xmlns:a16="http://schemas.microsoft.com/office/drawing/2014/main" val="253950873"/>
                  </a:ext>
                </a:extLst>
              </a:tr>
              <a:tr h="451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Chapter 7 Bankruptcy</a:t>
                      </a:r>
                    </a:p>
                  </a:txBody>
                  <a:tcPr/>
                </a:tc>
                <a:tc>
                  <a:txBody>
                    <a:bodyPr/>
                    <a:lstStyle/>
                    <a:p>
                      <a:r>
                        <a:rPr lang="en-US" sz="2400" b="0" i="0" dirty="0">
                          <a:latin typeface="Arial Narrow" panose="020B0604020202020204" pitchFamily="34" charset="0"/>
                          <a:cs typeface="Arial Narrow" panose="020B0604020202020204" pitchFamily="34" charset="0"/>
                        </a:rPr>
                        <a:t>10 years</a:t>
                      </a:r>
                    </a:p>
                  </a:txBody>
                  <a:tcPr/>
                </a:tc>
                <a:extLst>
                  <a:ext uri="{0D108BD9-81ED-4DB2-BD59-A6C34878D82A}">
                    <a16:rowId xmlns:a16="http://schemas.microsoft.com/office/drawing/2014/main" val="4152244488"/>
                  </a:ext>
                </a:extLst>
              </a:tr>
              <a:tr h="451875">
                <a:tc>
                  <a:txBody>
                    <a:bodyPr/>
                    <a:lstStyle/>
                    <a:p>
                      <a:r>
                        <a:rPr lang="en-US" sz="2400" b="0" i="0" dirty="0">
                          <a:latin typeface="Arial Narrow" panose="020B0604020202020204" pitchFamily="34" charset="0"/>
                          <a:cs typeface="Arial Narrow" panose="020B0604020202020204" pitchFamily="34" charset="0"/>
                        </a:rPr>
                        <a:t>Foreclosure</a:t>
                      </a:r>
                    </a:p>
                  </a:txBody>
                  <a:tcPr/>
                </a:tc>
                <a:tc>
                  <a:txBody>
                    <a:bodyPr/>
                    <a:lstStyle/>
                    <a:p>
                      <a:r>
                        <a:rPr lang="en-US" sz="2400" b="0" i="0" dirty="0">
                          <a:latin typeface="Arial Narrow" panose="020B0604020202020204" pitchFamily="34" charset="0"/>
                          <a:cs typeface="Arial Narrow" panose="020B0604020202020204" pitchFamily="34" charset="0"/>
                        </a:rPr>
                        <a:t>7 years</a:t>
                      </a:r>
                    </a:p>
                  </a:txBody>
                  <a:tcPr/>
                </a:tc>
                <a:extLst>
                  <a:ext uri="{0D108BD9-81ED-4DB2-BD59-A6C34878D82A}">
                    <a16:rowId xmlns:a16="http://schemas.microsoft.com/office/drawing/2014/main" val="734120168"/>
                  </a:ext>
                </a:extLst>
              </a:tr>
              <a:tr h="451875">
                <a:tc>
                  <a:txBody>
                    <a:bodyPr/>
                    <a:lstStyle/>
                    <a:p>
                      <a:r>
                        <a:rPr lang="en-US" sz="2400" b="0" i="0" dirty="0">
                          <a:latin typeface="Arial Narrow" panose="020B0604020202020204" pitchFamily="34" charset="0"/>
                          <a:cs typeface="Arial Narrow" panose="020B0604020202020204" pitchFamily="34" charset="0"/>
                        </a:rPr>
                        <a:t>Public Records</a:t>
                      </a:r>
                    </a:p>
                  </a:txBody>
                  <a:tcPr/>
                </a:tc>
                <a:tc>
                  <a:txBody>
                    <a:bodyPr/>
                    <a:lstStyle/>
                    <a:p>
                      <a:r>
                        <a:rPr lang="en-US" sz="2400" b="0" i="0" dirty="0">
                          <a:latin typeface="Arial Narrow" panose="020B0604020202020204" pitchFamily="34" charset="0"/>
                          <a:cs typeface="Arial Narrow" panose="020B0604020202020204" pitchFamily="34" charset="0"/>
                        </a:rPr>
                        <a:t>7 years</a:t>
                      </a:r>
                    </a:p>
                  </a:txBody>
                  <a:tcPr/>
                </a:tc>
                <a:extLst>
                  <a:ext uri="{0D108BD9-81ED-4DB2-BD59-A6C34878D82A}">
                    <a16:rowId xmlns:a16="http://schemas.microsoft.com/office/drawing/2014/main" val="1410795896"/>
                  </a:ext>
                </a:extLst>
              </a:tr>
              <a:tr h="451875">
                <a:tc>
                  <a:txBody>
                    <a:bodyPr/>
                    <a:lstStyle/>
                    <a:p>
                      <a:r>
                        <a:rPr lang="en-US" sz="2400" b="0" i="0" dirty="0">
                          <a:latin typeface="Arial Narrow" panose="020B0604020202020204" pitchFamily="34" charset="0"/>
                          <a:cs typeface="Arial Narrow" panose="020B0604020202020204" pitchFamily="34" charset="0"/>
                        </a:rPr>
                        <a:t>Unpaid tax liens</a:t>
                      </a:r>
                    </a:p>
                  </a:txBody>
                  <a:tcPr/>
                </a:tc>
                <a:tc>
                  <a:txBody>
                    <a:bodyPr/>
                    <a:lstStyle/>
                    <a:p>
                      <a:r>
                        <a:rPr lang="en-US" sz="2400" b="0" i="0" dirty="0">
                          <a:latin typeface="Arial Narrow" panose="020B0604020202020204" pitchFamily="34" charset="0"/>
                          <a:cs typeface="Arial Narrow" panose="020B0604020202020204" pitchFamily="34" charset="0"/>
                        </a:rPr>
                        <a:t>Can remain indefinitely</a:t>
                      </a:r>
                    </a:p>
                  </a:txBody>
                  <a:tcPr/>
                </a:tc>
                <a:extLst>
                  <a:ext uri="{0D108BD9-81ED-4DB2-BD59-A6C34878D82A}">
                    <a16:rowId xmlns:a16="http://schemas.microsoft.com/office/drawing/2014/main" val="551757253"/>
                  </a:ext>
                </a:extLst>
              </a:tr>
            </a:tbl>
          </a:graphicData>
        </a:graphic>
      </p:graphicFrame>
      <p:sp>
        <p:nvSpPr>
          <p:cNvPr id="3" name="Date Placeholder 3">
            <a:extLst>
              <a:ext uri="{FF2B5EF4-FFF2-40B4-BE49-F238E27FC236}">
                <a16:creationId xmlns:a16="http://schemas.microsoft.com/office/drawing/2014/main" id="{4A4A3B1C-2DE6-FE2E-C32E-992907355C89}"/>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4" name="Footer Placeholder 4">
            <a:extLst>
              <a:ext uri="{FF2B5EF4-FFF2-40B4-BE49-F238E27FC236}">
                <a16:creationId xmlns:a16="http://schemas.microsoft.com/office/drawing/2014/main" id="{37C88CB0-E47E-73CE-B8B0-01CF7D34413B}"/>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5" name="Slide Number Placeholder 5">
            <a:extLst>
              <a:ext uri="{FF2B5EF4-FFF2-40B4-BE49-F238E27FC236}">
                <a16:creationId xmlns:a16="http://schemas.microsoft.com/office/drawing/2014/main" id="{6B0A0998-B0E0-5A6C-7E4E-9C6E5BC2820E}"/>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861FCB-46E0-E847-A72D-E547FAEA87FE}"/>
              </a:ext>
            </a:extLst>
          </p:cNvPr>
          <p:cNvSpPr/>
          <p:nvPr/>
        </p:nvSpPr>
        <p:spPr>
          <a:xfrm>
            <a:off x="569405" y="599381"/>
            <a:ext cx="11010323" cy="206144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1F4BA8B-1489-444C-AF53-6F130FBD5530}"/>
              </a:ext>
            </a:extLst>
          </p:cNvPr>
          <p:cNvSpPr txBox="1"/>
          <p:nvPr/>
        </p:nvSpPr>
        <p:spPr>
          <a:xfrm>
            <a:off x="820828" y="803166"/>
            <a:ext cx="10543424" cy="1569660"/>
          </a:xfrm>
          <a:prstGeom prst="rect">
            <a:avLst/>
          </a:prstGeom>
          <a:noFill/>
          <a:ln>
            <a:solidFill>
              <a:schemeClr val="bg1"/>
            </a:solidFill>
          </a:ln>
        </p:spPr>
        <p:txBody>
          <a:bodyPr wrap="square" rtlCol="0">
            <a:spAutoFit/>
          </a:bodyPr>
          <a:lstStyle/>
          <a:p>
            <a:pPr algn="ctr"/>
            <a:endParaRPr lang="en-US" sz="1000" b="1" dirty="0">
              <a:solidFill>
                <a:schemeClr val="bg1"/>
              </a:solidFill>
            </a:endParaRPr>
          </a:p>
          <a:p>
            <a:pPr algn="ctr"/>
            <a:endParaRPr lang="en-US" sz="1000" b="1" dirty="0">
              <a:solidFill>
                <a:schemeClr val="bg1"/>
              </a:solidFill>
            </a:endParaRPr>
          </a:p>
          <a:p>
            <a:pPr algn="ctr"/>
            <a:endParaRPr lang="en-US" sz="1000" b="1" dirty="0">
              <a:solidFill>
                <a:schemeClr val="bg1"/>
              </a:solidFill>
            </a:endParaRPr>
          </a:p>
          <a:p>
            <a:pPr algn="ctr"/>
            <a:r>
              <a:rPr lang="en-US" sz="4800" b="1" spc="220" dirty="0">
                <a:solidFill>
                  <a:schemeClr val="bg1"/>
                </a:solidFill>
                <a:latin typeface="Impact" panose="020B0806030902050204" pitchFamily="34" charset="0"/>
              </a:rPr>
              <a:t>Understanding FICO Scoring System</a:t>
            </a:r>
          </a:p>
          <a:p>
            <a:pPr algn="ctr"/>
            <a:endParaRPr lang="en-US" b="1" dirty="0">
              <a:solidFill>
                <a:schemeClr val="bg1"/>
              </a:solidFill>
            </a:endParaRPr>
          </a:p>
        </p:txBody>
      </p:sp>
      <p:pic>
        <p:nvPicPr>
          <p:cNvPr id="2" name="Picture 1">
            <a:extLst>
              <a:ext uri="{FF2B5EF4-FFF2-40B4-BE49-F238E27FC236}">
                <a16:creationId xmlns:a16="http://schemas.microsoft.com/office/drawing/2014/main" id="{085A16A9-46D8-F748-B96D-1B335F2169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95602" y="2864607"/>
            <a:ext cx="4150129" cy="2647194"/>
          </a:xfrm>
          <a:prstGeom prst="rect">
            <a:avLst/>
          </a:prstGeom>
        </p:spPr>
      </p:pic>
      <p:pic>
        <p:nvPicPr>
          <p:cNvPr id="3" name="Picture 2">
            <a:extLst>
              <a:ext uri="{FF2B5EF4-FFF2-40B4-BE49-F238E27FC236}">
                <a16:creationId xmlns:a16="http://schemas.microsoft.com/office/drawing/2014/main" id="{59F11E03-EEFE-F940-ADD5-169581E1F0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405" y="2860589"/>
            <a:ext cx="3586959" cy="2651211"/>
          </a:xfrm>
          <a:prstGeom prst="rect">
            <a:avLst/>
          </a:prstGeom>
        </p:spPr>
      </p:pic>
      <p:pic>
        <p:nvPicPr>
          <p:cNvPr id="6" name="Picture 5">
            <a:extLst>
              <a:ext uri="{FF2B5EF4-FFF2-40B4-BE49-F238E27FC236}">
                <a16:creationId xmlns:a16="http://schemas.microsoft.com/office/drawing/2014/main" id="{4CB47C8F-990E-094F-9256-A0A4D3FEF1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78738" y="2895599"/>
            <a:ext cx="3043857" cy="2616201"/>
          </a:xfrm>
          <a:prstGeom prst="rect">
            <a:avLst/>
          </a:prstGeom>
        </p:spPr>
      </p:pic>
      <p:sp>
        <p:nvSpPr>
          <p:cNvPr id="10" name="Date Placeholder 3">
            <a:extLst>
              <a:ext uri="{FF2B5EF4-FFF2-40B4-BE49-F238E27FC236}">
                <a16:creationId xmlns:a16="http://schemas.microsoft.com/office/drawing/2014/main" id="{E948DCD8-5DE4-C35E-D8C3-23826603AE8A}"/>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1" name="Footer Placeholder 4">
            <a:extLst>
              <a:ext uri="{FF2B5EF4-FFF2-40B4-BE49-F238E27FC236}">
                <a16:creationId xmlns:a16="http://schemas.microsoft.com/office/drawing/2014/main" id="{291D713F-109A-D8A4-A1F9-E71DB5FC2730}"/>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2" name="Slide Number Placeholder 5">
            <a:extLst>
              <a:ext uri="{FF2B5EF4-FFF2-40B4-BE49-F238E27FC236}">
                <a16:creationId xmlns:a16="http://schemas.microsoft.com/office/drawing/2014/main" id="{41DC7B33-3498-9BA4-B40B-200715F36133}"/>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29</a:t>
            </a:fld>
            <a:endParaRPr lang="en-US" dirty="0"/>
          </a:p>
        </p:txBody>
      </p:sp>
    </p:spTree>
    <p:extLst>
      <p:ext uri="{BB962C8B-B14F-4D97-AF65-F5344CB8AC3E}">
        <p14:creationId xmlns:p14="http://schemas.microsoft.com/office/powerpoint/2010/main" val="268299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Online Media 4" descr="&quot;She Is Far More Precious than Jewels&quot; - Proverbs 31 (Bible Animation) | Logos Bible Software">
            <a:hlinkClick r:id="" action="ppaction://media"/>
            <a:extLst>
              <a:ext uri="{FF2B5EF4-FFF2-40B4-BE49-F238E27FC236}">
                <a16:creationId xmlns:a16="http://schemas.microsoft.com/office/drawing/2014/main" id="{D6EA73C7-2EC0-6899-C72D-84B104EDD2A1}"/>
              </a:ext>
            </a:extLst>
          </p:cNvPr>
          <p:cNvPicPr>
            <a:picLocks noGrp="1" noRot="1" noChangeAspect="1"/>
          </p:cNvPicPr>
          <p:nvPr>
            <p:ph idx="1"/>
            <a:videoFile r:link="rId1"/>
          </p:nvPr>
        </p:nvPicPr>
        <p:blipFill rotWithShape="1">
          <a:blip r:embed="rId3"/>
          <a:srcRect t="2332"/>
          <a:stretch/>
        </p:blipFill>
        <p:spPr>
          <a:xfrm>
            <a:off x="406400" y="346360"/>
            <a:ext cx="11379200" cy="5981424"/>
          </a:xfrm>
          <a:prstGeom prst="rect">
            <a:avLst/>
          </a:prstGeom>
        </p:spPr>
      </p:pic>
      <p:sp>
        <p:nvSpPr>
          <p:cNvPr id="6" name="Date Placeholder 3">
            <a:extLst>
              <a:ext uri="{FF2B5EF4-FFF2-40B4-BE49-F238E27FC236}">
                <a16:creationId xmlns:a16="http://schemas.microsoft.com/office/drawing/2014/main" id="{A384551F-426D-EC75-7DAD-C451F880E469}"/>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7" name="Footer Placeholder 4">
            <a:extLst>
              <a:ext uri="{FF2B5EF4-FFF2-40B4-BE49-F238E27FC236}">
                <a16:creationId xmlns:a16="http://schemas.microsoft.com/office/drawing/2014/main" id="{446E20A0-9DBF-EBE9-0A8D-04B21891424F}"/>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8" name="Slide Number Placeholder 5">
            <a:extLst>
              <a:ext uri="{FF2B5EF4-FFF2-40B4-BE49-F238E27FC236}">
                <a16:creationId xmlns:a16="http://schemas.microsoft.com/office/drawing/2014/main" id="{91D15C15-FB71-1BBC-4DD4-3D7C5ABC5F1D}"/>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3</a:t>
            </a:fld>
            <a:endParaRPr lang="en-US" dirty="0"/>
          </a:p>
        </p:txBody>
      </p:sp>
    </p:spTree>
    <p:extLst>
      <p:ext uri="{BB962C8B-B14F-4D97-AF65-F5344CB8AC3E}">
        <p14:creationId xmlns:p14="http://schemas.microsoft.com/office/powerpoint/2010/main" val="23128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FB0479-21C3-904E-874D-C641B964886A}"/>
              </a:ext>
            </a:extLst>
          </p:cNvPr>
          <p:cNvSpPr>
            <a:spLocks noGrp="1"/>
          </p:cNvSpPr>
          <p:nvPr>
            <p:ph idx="1"/>
          </p:nvPr>
        </p:nvSpPr>
        <p:spPr>
          <a:xfrm>
            <a:off x="864524" y="2057400"/>
            <a:ext cx="10590414" cy="3345873"/>
          </a:xfrm>
        </p:spPr>
        <p:txBody>
          <a:bodyPr rtlCol="0">
            <a:normAutofit/>
          </a:bodyPr>
          <a:lstStyle/>
          <a:p>
            <a:pPr marL="0" indent="0" eaLnBrk="1" fontAlgn="auto" hangingPunct="1">
              <a:spcAft>
                <a:spcPts val="0"/>
              </a:spcAft>
              <a:buClr>
                <a:schemeClr val="tx1">
                  <a:lumMod val="85000"/>
                  <a:lumOff val="15000"/>
                </a:schemeClr>
              </a:buClr>
              <a:buFont typeface="Garamond" panose="02020404030301010803" pitchFamily="18" charset="0"/>
              <a:buNone/>
              <a:defRPr/>
            </a:pPr>
            <a:r>
              <a:rPr lang="en-US" sz="3200" dirty="0">
                <a:solidFill>
                  <a:schemeClr val="tx1">
                    <a:lumMod val="95000"/>
                    <a:lumOff val="5000"/>
                  </a:schemeClr>
                </a:solidFill>
                <a:latin typeface="Arial Narrow" panose="020B0604020202020204" pitchFamily="34" charset="0"/>
                <a:cs typeface="Arial Narrow" panose="020B0604020202020204" pitchFamily="34" charset="0"/>
              </a:rPr>
              <a:t>Credit Scoring - is a grading system that adds or subtracts points based on select data in a credit report. </a:t>
            </a:r>
          </a:p>
          <a:p>
            <a:pPr marL="819150" indent="-457200" eaLnBrk="1" fontAlgn="auto" hangingPunct="1">
              <a:spcAft>
                <a:spcPts val="0"/>
              </a:spcAft>
              <a:buClr>
                <a:schemeClr val="tx1">
                  <a:lumMod val="85000"/>
                  <a:lumOff val="15000"/>
                </a:schemeClr>
              </a:buClr>
              <a:buFont typeface="Courier New" panose="02070309020205020404" pitchFamily="49" charset="0"/>
              <a:buChar char="o"/>
              <a:defRPr/>
            </a:pPr>
            <a:r>
              <a:rPr lang="en-US" dirty="0">
                <a:solidFill>
                  <a:schemeClr val="tx1">
                    <a:lumMod val="95000"/>
                    <a:lumOff val="5000"/>
                  </a:schemeClr>
                </a:solidFill>
                <a:latin typeface="Arial Narrow" panose="020B0604020202020204" pitchFamily="34" charset="0"/>
                <a:cs typeface="Arial Narrow" panose="020B0604020202020204" pitchFamily="34" charset="0"/>
              </a:rPr>
              <a:t>Driven by the financial industries desire for an equitable method of comparing the credit worthiness of borrowers, Fair Isaac &amp; Co developed a credit measurement tool in the 1950’s called the FICO® score</a:t>
            </a:r>
          </a:p>
        </p:txBody>
      </p:sp>
      <p:sp>
        <p:nvSpPr>
          <p:cNvPr id="5" name="Rectangle 2">
            <a:extLst>
              <a:ext uri="{FF2B5EF4-FFF2-40B4-BE49-F238E27FC236}">
                <a16:creationId xmlns:a16="http://schemas.microsoft.com/office/drawing/2014/main" id="{8DE9FCA3-2E52-B24F-A307-14BCA8AF900E}"/>
              </a:ext>
            </a:extLst>
          </p:cNvPr>
          <p:cNvSpPr txBox="1">
            <a:spLocks noChangeArrowheads="1"/>
          </p:cNvSpPr>
          <p:nvPr/>
        </p:nvSpPr>
        <p:spPr>
          <a:xfrm>
            <a:off x="723900" y="768350"/>
            <a:ext cx="10020300" cy="908050"/>
          </a:xfrm>
          <a:prstGeom prst="rect">
            <a:avLst/>
          </a:prstGeom>
        </p:spPr>
        <p:txBody>
          <a:bodyPr/>
          <a:lstStyle/>
          <a:p>
            <a:pPr eaLnBrk="1" fontAlgn="auto" hangingPunct="1">
              <a:spcAft>
                <a:spcPts val="0"/>
              </a:spcAft>
              <a:defRPr/>
            </a:pPr>
            <a:r>
              <a:rPr lang="en-US" sz="5400" b="1" spc="170" dirty="0">
                <a:latin typeface="Impact" panose="020B0806030902050204" pitchFamily="34" charset="0"/>
                <a:ea typeface="+mj-ea"/>
              </a:rPr>
              <a:t>Credit Scoring</a:t>
            </a:r>
          </a:p>
        </p:txBody>
      </p:sp>
      <p:sp>
        <p:nvSpPr>
          <p:cNvPr id="7" name="Date Placeholder 3">
            <a:extLst>
              <a:ext uri="{FF2B5EF4-FFF2-40B4-BE49-F238E27FC236}">
                <a16:creationId xmlns:a16="http://schemas.microsoft.com/office/drawing/2014/main" id="{FBF8F772-37EC-A5EE-7A26-B89AE67CA30D}"/>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53BEDDFA-C602-C59A-BEE8-53F8C833E3D3}"/>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45BA291A-C881-6375-672B-233A05E66561}"/>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F753C-AF0F-3E49-A25C-F39B4C67F2A9}"/>
              </a:ext>
            </a:extLst>
          </p:cNvPr>
          <p:cNvSpPr/>
          <p:nvPr/>
        </p:nvSpPr>
        <p:spPr>
          <a:xfrm>
            <a:off x="533400" y="516611"/>
            <a:ext cx="11125200" cy="54965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B715C1D9-407D-5F40-99C4-FE5AC71263BF}"/>
              </a:ext>
            </a:extLst>
          </p:cNvPr>
          <p:cNvGraphicFramePr>
            <a:graphicFrameLocks/>
          </p:cNvGraphicFramePr>
          <p:nvPr/>
        </p:nvGraphicFramePr>
        <p:xfrm>
          <a:off x="3143250" y="1356736"/>
          <a:ext cx="6153150" cy="44735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A5F3CCE-7619-0946-A8EA-B509AFF93221}"/>
              </a:ext>
            </a:extLst>
          </p:cNvPr>
          <p:cNvSpPr txBox="1"/>
          <p:nvPr/>
        </p:nvSpPr>
        <p:spPr>
          <a:xfrm>
            <a:off x="8884919" y="3864307"/>
            <a:ext cx="3021331" cy="1138773"/>
          </a:xfrm>
          <a:prstGeom prst="rect">
            <a:avLst/>
          </a:prstGeom>
          <a:noFill/>
        </p:spPr>
        <p:txBody>
          <a:bodyPr wrap="square" rtlCol="0">
            <a:spAutoFit/>
          </a:bodyPr>
          <a:lstStyle/>
          <a:p>
            <a:r>
              <a:rPr lang="en-US" sz="2000" b="1" dirty="0">
                <a:solidFill>
                  <a:srgbClr val="C00000"/>
                </a:solidFill>
              </a:rPr>
              <a:t>PAYMENT HISTORY</a:t>
            </a:r>
          </a:p>
          <a:p>
            <a:r>
              <a:rPr lang="en-US" sz="1600" dirty="0"/>
              <a:t>Ontime payments or delinquencies. More weight on current payment history</a:t>
            </a:r>
          </a:p>
        </p:txBody>
      </p:sp>
      <p:sp>
        <p:nvSpPr>
          <p:cNvPr id="7" name="TextBox 6">
            <a:extLst>
              <a:ext uri="{FF2B5EF4-FFF2-40B4-BE49-F238E27FC236}">
                <a16:creationId xmlns:a16="http://schemas.microsoft.com/office/drawing/2014/main" id="{B73A57B5-9F39-C04C-ACE2-EEC8C852BD63}"/>
              </a:ext>
            </a:extLst>
          </p:cNvPr>
          <p:cNvSpPr txBox="1"/>
          <p:nvPr/>
        </p:nvSpPr>
        <p:spPr>
          <a:xfrm>
            <a:off x="8577774" y="2144524"/>
            <a:ext cx="2857500" cy="892552"/>
          </a:xfrm>
          <a:prstGeom prst="rect">
            <a:avLst/>
          </a:prstGeom>
          <a:noFill/>
        </p:spPr>
        <p:txBody>
          <a:bodyPr wrap="square" rtlCol="0">
            <a:spAutoFit/>
          </a:bodyPr>
          <a:lstStyle/>
          <a:p>
            <a:r>
              <a:rPr lang="en-US" sz="2000" b="1" dirty="0">
                <a:solidFill>
                  <a:srgbClr val="0432FF"/>
                </a:solidFill>
              </a:rPr>
              <a:t>CAPACITY</a:t>
            </a:r>
          </a:p>
          <a:p>
            <a:r>
              <a:rPr lang="en-US" sz="1600" dirty="0"/>
              <a:t>Percentage of credit limit available</a:t>
            </a:r>
          </a:p>
        </p:txBody>
      </p:sp>
      <p:sp>
        <p:nvSpPr>
          <p:cNvPr id="8" name="TextBox 7">
            <a:extLst>
              <a:ext uri="{FF2B5EF4-FFF2-40B4-BE49-F238E27FC236}">
                <a16:creationId xmlns:a16="http://schemas.microsoft.com/office/drawing/2014/main" id="{298144EA-630F-F447-9973-B6DE00A6B6AB}"/>
              </a:ext>
            </a:extLst>
          </p:cNvPr>
          <p:cNvSpPr txBox="1"/>
          <p:nvPr/>
        </p:nvSpPr>
        <p:spPr>
          <a:xfrm>
            <a:off x="893501" y="4769248"/>
            <a:ext cx="2743200" cy="954107"/>
          </a:xfrm>
          <a:prstGeom prst="rect">
            <a:avLst/>
          </a:prstGeom>
          <a:noFill/>
        </p:spPr>
        <p:txBody>
          <a:bodyPr wrap="square" rtlCol="0">
            <a:spAutoFit/>
          </a:bodyPr>
          <a:lstStyle/>
          <a:p>
            <a:pPr algn="r"/>
            <a:r>
              <a:rPr lang="en-US" sz="2000" b="1" dirty="0">
                <a:solidFill>
                  <a:srgbClr val="007900"/>
                </a:solidFill>
              </a:rPr>
              <a:t>LENGTH OF CREDIT</a:t>
            </a:r>
          </a:p>
          <a:p>
            <a:pPr algn="r"/>
            <a:r>
              <a:rPr lang="en-US" dirty="0"/>
              <a:t>How long have you had a credit presence?</a:t>
            </a:r>
          </a:p>
        </p:txBody>
      </p:sp>
      <p:sp>
        <p:nvSpPr>
          <p:cNvPr id="9" name="TextBox 8">
            <a:extLst>
              <a:ext uri="{FF2B5EF4-FFF2-40B4-BE49-F238E27FC236}">
                <a16:creationId xmlns:a16="http://schemas.microsoft.com/office/drawing/2014/main" id="{426A135B-9A00-4B40-B9F1-0E52049C7A7C}"/>
              </a:ext>
            </a:extLst>
          </p:cNvPr>
          <p:cNvSpPr txBox="1"/>
          <p:nvPr/>
        </p:nvSpPr>
        <p:spPr>
          <a:xfrm>
            <a:off x="618685" y="3496293"/>
            <a:ext cx="3601328" cy="1200329"/>
          </a:xfrm>
          <a:prstGeom prst="rect">
            <a:avLst/>
          </a:prstGeom>
          <a:noFill/>
        </p:spPr>
        <p:txBody>
          <a:bodyPr wrap="square" rtlCol="0">
            <a:spAutoFit/>
          </a:bodyPr>
          <a:lstStyle/>
          <a:p>
            <a:pPr algn="r"/>
            <a:r>
              <a:rPr lang="en-US" sz="2000" b="1" dirty="0">
                <a:solidFill>
                  <a:srgbClr val="FEA216"/>
                </a:solidFill>
              </a:rPr>
              <a:t>ACCUMULATION OF DEBT</a:t>
            </a:r>
          </a:p>
          <a:p>
            <a:r>
              <a:rPr lang="en-US" sz="2000" b="1" dirty="0">
                <a:solidFill>
                  <a:srgbClr val="FFAF00"/>
                </a:solidFill>
              </a:rPr>
              <a:t>             </a:t>
            </a:r>
            <a:r>
              <a:rPr lang="en-US" sz="1600" dirty="0"/>
              <a:t>In the last 6 – 18 months:</a:t>
            </a:r>
          </a:p>
          <a:p>
            <a:pPr lvl="2"/>
            <a:r>
              <a:rPr lang="en-US" sz="1600" dirty="0"/>
              <a:t>- Number of credit inquiries</a:t>
            </a:r>
          </a:p>
          <a:p>
            <a:pPr lvl="2"/>
            <a:r>
              <a:rPr lang="en-US" sz="1600" dirty="0"/>
              <a:t>- Opening dates </a:t>
            </a:r>
          </a:p>
        </p:txBody>
      </p:sp>
      <p:sp>
        <p:nvSpPr>
          <p:cNvPr id="10" name="TextBox 9">
            <a:extLst>
              <a:ext uri="{FF2B5EF4-FFF2-40B4-BE49-F238E27FC236}">
                <a16:creationId xmlns:a16="http://schemas.microsoft.com/office/drawing/2014/main" id="{29CE8D60-FD59-1949-8734-546360B18F18}"/>
              </a:ext>
            </a:extLst>
          </p:cNvPr>
          <p:cNvSpPr txBox="1"/>
          <p:nvPr/>
        </p:nvSpPr>
        <p:spPr>
          <a:xfrm>
            <a:off x="5594986" y="680979"/>
            <a:ext cx="5181600" cy="892552"/>
          </a:xfrm>
          <a:prstGeom prst="rect">
            <a:avLst/>
          </a:prstGeom>
          <a:noFill/>
        </p:spPr>
        <p:txBody>
          <a:bodyPr wrap="square" rtlCol="0">
            <a:spAutoFit/>
          </a:bodyPr>
          <a:lstStyle/>
          <a:p>
            <a:r>
              <a:rPr lang="en-US" sz="2000" b="1" dirty="0">
                <a:solidFill>
                  <a:schemeClr val="tx1">
                    <a:lumMod val="75000"/>
                    <a:lumOff val="25000"/>
                  </a:schemeClr>
                </a:solidFill>
              </a:rPr>
              <a:t>MIX OF CREDIT</a:t>
            </a:r>
          </a:p>
          <a:p>
            <a:r>
              <a:rPr lang="en-US" sz="1600" dirty="0"/>
              <a:t>Installment (raises) and revolving (lows) </a:t>
            </a:r>
          </a:p>
          <a:p>
            <a:r>
              <a:rPr lang="en-US" sz="1600" dirty="0"/>
              <a:t>The more finance company loans the lower the scores.</a:t>
            </a:r>
          </a:p>
        </p:txBody>
      </p:sp>
      <p:cxnSp>
        <p:nvCxnSpPr>
          <p:cNvPr id="12" name="Elbow Connector 11">
            <a:extLst>
              <a:ext uri="{FF2B5EF4-FFF2-40B4-BE49-F238E27FC236}">
                <a16:creationId xmlns:a16="http://schemas.microsoft.com/office/drawing/2014/main" id="{03BD4427-3B92-7449-B4EE-23367ABB83DF}"/>
              </a:ext>
            </a:extLst>
          </p:cNvPr>
          <p:cNvCxnSpPr>
            <a:cxnSpLocks/>
          </p:cNvCxnSpPr>
          <p:nvPr/>
        </p:nvCxnSpPr>
        <p:spPr>
          <a:xfrm rot="10800000" flipV="1">
            <a:off x="7993381" y="4334974"/>
            <a:ext cx="941069" cy="548265"/>
          </a:xfrm>
          <a:prstGeom prst="bentConnector3">
            <a:avLst/>
          </a:prstGeom>
          <a:ln w="50800">
            <a:solidFill>
              <a:srgbClr val="D2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293BF4-96C4-0646-B843-A6F13F692895}"/>
              </a:ext>
            </a:extLst>
          </p:cNvPr>
          <p:cNvCxnSpPr>
            <a:cxnSpLocks/>
          </p:cNvCxnSpPr>
          <p:nvPr/>
        </p:nvCxnSpPr>
        <p:spPr>
          <a:xfrm flipH="1">
            <a:off x="7848600" y="2514600"/>
            <a:ext cx="796289" cy="76200"/>
          </a:xfrm>
          <a:prstGeom prst="straightConnector1">
            <a:avLst/>
          </a:prstGeom>
          <a:ln w="4445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59236138-3A0D-D240-BB71-B9636725952E}"/>
              </a:ext>
            </a:extLst>
          </p:cNvPr>
          <p:cNvCxnSpPr>
            <a:cxnSpLocks/>
          </p:cNvCxnSpPr>
          <p:nvPr/>
        </p:nvCxnSpPr>
        <p:spPr>
          <a:xfrm rot="5400000">
            <a:off x="4969193" y="1316297"/>
            <a:ext cx="914400" cy="337185"/>
          </a:xfrm>
          <a:prstGeom prst="bentConnector3">
            <a:avLst>
              <a:gd name="adj1" fmla="val -1667"/>
            </a:avLst>
          </a:prstGeom>
          <a:ln w="508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2AED797E-A31A-D044-A177-00558A7CE148}"/>
              </a:ext>
            </a:extLst>
          </p:cNvPr>
          <p:cNvCxnSpPr>
            <a:cxnSpLocks/>
          </p:cNvCxnSpPr>
          <p:nvPr/>
        </p:nvCxnSpPr>
        <p:spPr>
          <a:xfrm flipV="1">
            <a:off x="3228535" y="2900748"/>
            <a:ext cx="1162930" cy="595545"/>
          </a:xfrm>
          <a:prstGeom prst="bentConnector3">
            <a:avLst>
              <a:gd name="adj1" fmla="val 50000"/>
            </a:avLst>
          </a:prstGeom>
          <a:ln w="50800">
            <a:solidFill>
              <a:srgbClr val="FFAF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A484492C-11E0-D743-8268-947EFF673CBD}"/>
              </a:ext>
            </a:extLst>
          </p:cNvPr>
          <p:cNvCxnSpPr>
            <a:cxnSpLocks/>
          </p:cNvCxnSpPr>
          <p:nvPr/>
        </p:nvCxnSpPr>
        <p:spPr>
          <a:xfrm flipV="1">
            <a:off x="3558637" y="4552132"/>
            <a:ext cx="735715" cy="694169"/>
          </a:xfrm>
          <a:prstGeom prst="bentConnector3">
            <a:avLst>
              <a:gd name="adj1" fmla="val 50000"/>
            </a:avLst>
          </a:prstGeom>
          <a:ln w="50800">
            <a:solidFill>
              <a:srgbClr val="0079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3522FA1-EBF9-8442-954A-23E93989CED4}"/>
              </a:ext>
            </a:extLst>
          </p:cNvPr>
          <p:cNvSpPr txBox="1"/>
          <p:nvPr/>
        </p:nvSpPr>
        <p:spPr>
          <a:xfrm>
            <a:off x="733424" y="732857"/>
            <a:ext cx="4371975" cy="1200329"/>
          </a:xfrm>
          <a:prstGeom prst="rect">
            <a:avLst/>
          </a:prstGeom>
          <a:noFill/>
        </p:spPr>
        <p:txBody>
          <a:bodyPr wrap="square" rtlCol="0">
            <a:spAutoFit/>
          </a:bodyPr>
          <a:lstStyle/>
          <a:p>
            <a:r>
              <a:rPr lang="en-US" sz="3600" b="1" spc="150" dirty="0">
                <a:latin typeface="Impact" panose="020B0806030902050204" pitchFamily="34" charset="0"/>
              </a:rPr>
              <a:t>WHAT MAKES UP YOUR CREDIT SCORE?</a:t>
            </a:r>
          </a:p>
        </p:txBody>
      </p:sp>
      <p:pic>
        <p:nvPicPr>
          <p:cNvPr id="11" name="Picture 10">
            <a:extLst>
              <a:ext uri="{FF2B5EF4-FFF2-40B4-BE49-F238E27FC236}">
                <a16:creationId xmlns:a16="http://schemas.microsoft.com/office/drawing/2014/main" id="{AEC558EE-886C-1948-B585-D6129847F2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988" y="1895881"/>
            <a:ext cx="1471611" cy="1476963"/>
          </a:xfrm>
          <a:prstGeom prst="rect">
            <a:avLst/>
          </a:prstGeom>
        </p:spPr>
      </p:pic>
      <p:sp>
        <p:nvSpPr>
          <p:cNvPr id="13" name="TextBox 12">
            <a:extLst>
              <a:ext uri="{FF2B5EF4-FFF2-40B4-BE49-F238E27FC236}">
                <a16:creationId xmlns:a16="http://schemas.microsoft.com/office/drawing/2014/main" id="{A260DC89-C738-1F4A-B9E1-D2130E7609D8}"/>
              </a:ext>
            </a:extLst>
          </p:cNvPr>
          <p:cNvSpPr txBox="1"/>
          <p:nvPr/>
        </p:nvSpPr>
        <p:spPr>
          <a:xfrm>
            <a:off x="2220750" y="1992794"/>
            <a:ext cx="1734232" cy="707886"/>
          </a:xfrm>
          <a:prstGeom prst="rect">
            <a:avLst/>
          </a:prstGeom>
          <a:noFill/>
        </p:spPr>
        <p:txBody>
          <a:bodyPr wrap="square" rtlCol="0">
            <a:spAutoFit/>
          </a:bodyPr>
          <a:lstStyle/>
          <a:p>
            <a:pPr algn="ctr"/>
            <a:r>
              <a:rPr lang="en-US" sz="2000" dirty="0"/>
              <a:t>CreditSmart®️ Essentials</a:t>
            </a:r>
          </a:p>
        </p:txBody>
      </p:sp>
      <p:sp>
        <p:nvSpPr>
          <p:cNvPr id="16" name="Date Placeholder 3">
            <a:extLst>
              <a:ext uri="{FF2B5EF4-FFF2-40B4-BE49-F238E27FC236}">
                <a16:creationId xmlns:a16="http://schemas.microsoft.com/office/drawing/2014/main" id="{AC7D84D9-3940-8249-7FD1-9D6099F376B5}"/>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8" name="Footer Placeholder 4">
            <a:extLst>
              <a:ext uri="{FF2B5EF4-FFF2-40B4-BE49-F238E27FC236}">
                <a16:creationId xmlns:a16="http://schemas.microsoft.com/office/drawing/2014/main" id="{A3D3B0C9-E533-A85A-BD20-9C4BC4BDEB01}"/>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9" name="Slide Number Placeholder 5">
            <a:extLst>
              <a:ext uri="{FF2B5EF4-FFF2-40B4-BE49-F238E27FC236}">
                <a16:creationId xmlns:a16="http://schemas.microsoft.com/office/drawing/2014/main" id="{27D51540-255F-3DE9-258D-F5F212F5C97D}"/>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31</a:t>
            </a:fld>
            <a:endParaRPr lang="en-US" dirty="0"/>
          </a:p>
        </p:txBody>
      </p:sp>
    </p:spTree>
    <p:extLst>
      <p:ext uri="{BB962C8B-B14F-4D97-AF65-F5344CB8AC3E}">
        <p14:creationId xmlns:p14="http://schemas.microsoft.com/office/powerpoint/2010/main" val="3580857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gital numbers and graphs">
            <a:extLst>
              <a:ext uri="{FF2B5EF4-FFF2-40B4-BE49-F238E27FC236}">
                <a16:creationId xmlns:a16="http://schemas.microsoft.com/office/drawing/2014/main" id="{0C80256A-380B-2820-39D1-FE6C0FEB50B3}"/>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3" name="Title 2">
            <a:extLst>
              <a:ext uri="{FF2B5EF4-FFF2-40B4-BE49-F238E27FC236}">
                <a16:creationId xmlns:a16="http://schemas.microsoft.com/office/drawing/2014/main" id="{12CAF9BB-1A59-26FC-9572-9870BE587A3A}"/>
              </a:ext>
            </a:extLst>
          </p:cNvPr>
          <p:cNvSpPr>
            <a:spLocks noGrp="1"/>
          </p:cNvSpPr>
          <p:nvPr>
            <p:ph type="title"/>
          </p:nvPr>
        </p:nvSpPr>
        <p:spPr>
          <a:xfrm>
            <a:off x="1524000" y="1122362"/>
            <a:ext cx="10411326" cy="2900518"/>
          </a:xfrm>
        </p:spPr>
        <p:txBody>
          <a:bodyPr vert="horz" lIns="91440" tIns="45720" rIns="91440" bIns="45720" rtlCol="0" anchor="b">
            <a:normAutofit/>
          </a:bodyPr>
          <a:lstStyle/>
          <a:p>
            <a:pPr algn="ctr"/>
            <a:r>
              <a:rPr lang="en-US" sz="6000" dirty="0">
                <a:solidFill>
                  <a:srgbClr val="FFFFFF"/>
                </a:solidFill>
                <a:latin typeface="Impact" panose="020B0806030902050204" pitchFamily="34" charset="0"/>
              </a:rPr>
              <a:t>The Cost of Having Poor Credit</a:t>
            </a:r>
          </a:p>
        </p:txBody>
      </p:sp>
      <p:sp>
        <p:nvSpPr>
          <p:cNvPr id="2" name="Footer Placeholder 3">
            <a:extLst>
              <a:ext uri="{FF2B5EF4-FFF2-40B4-BE49-F238E27FC236}">
                <a16:creationId xmlns:a16="http://schemas.microsoft.com/office/drawing/2014/main" id="{58152C12-0280-97BC-0BEC-FE1EFA79062A}"/>
              </a:ext>
            </a:extLst>
          </p:cNvPr>
          <p:cNvSpPr txBox="1">
            <a:spLocks/>
          </p:cNvSpPr>
          <p:nvPr/>
        </p:nvSpPr>
        <p:spPr>
          <a:xfrm>
            <a:off x="4038600" y="6328106"/>
            <a:ext cx="42728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Arial Narrow" panose="020B0604020202020204" pitchFamily="34" charset="0"/>
                <a:cs typeface="Arial Narrow" panose="020B0604020202020204" pitchFamily="34" charset="0"/>
              </a:rPr>
              <a:t>www.diversifiedresourcenetwork.org</a:t>
            </a:r>
          </a:p>
        </p:txBody>
      </p:sp>
      <p:sp>
        <p:nvSpPr>
          <p:cNvPr id="4" name="Slide Number Placeholder 4">
            <a:extLst>
              <a:ext uri="{FF2B5EF4-FFF2-40B4-BE49-F238E27FC236}">
                <a16:creationId xmlns:a16="http://schemas.microsoft.com/office/drawing/2014/main" id="{FC91828D-0B3A-BF90-877A-D93E22C78C29}"/>
              </a:ext>
            </a:extLst>
          </p:cNvPr>
          <p:cNvSpPr txBox="1">
            <a:spLocks/>
          </p:cNvSpPr>
          <p:nvPr/>
        </p:nvSpPr>
        <p:spPr>
          <a:xfrm>
            <a:off x="9038606" y="6353506"/>
            <a:ext cx="284859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4A9CAC-F1F7-C041-83BE-0E67A5413AB3}" type="slidenum">
              <a:rPr lang="en-US" smtClean="0">
                <a:solidFill>
                  <a:schemeClr val="tx1"/>
                </a:solidFill>
                <a:latin typeface="Arial Narrow" panose="020B0604020202020204" pitchFamily="34" charset="0"/>
                <a:cs typeface="Arial Narrow" panose="020B0604020202020204" pitchFamily="34" charset="0"/>
              </a:rPr>
              <a:pPr/>
              <a:t>32</a:t>
            </a:fld>
            <a:endParaRPr lang="en-US" dirty="0">
              <a:solidFill>
                <a:schemeClr val="tx1"/>
              </a:solidFill>
              <a:latin typeface="Arial Narrow" panose="020B0604020202020204" pitchFamily="34" charset="0"/>
              <a:cs typeface="Arial Narrow" panose="020B0604020202020204" pitchFamily="34" charset="0"/>
            </a:endParaRPr>
          </a:p>
        </p:txBody>
      </p:sp>
      <p:sp>
        <p:nvSpPr>
          <p:cNvPr id="5" name="Date Placeholder 7">
            <a:extLst>
              <a:ext uri="{FF2B5EF4-FFF2-40B4-BE49-F238E27FC236}">
                <a16:creationId xmlns:a16="http://schemas.microsoft.com/office/drawing/2014/main" id="{1BC7359A-CFCB-B880-F373-2A9EB32B7793}"/>
              </a:ext>
            </a:extLst>
          </p:cNvPr>
          <p:cNvSpPr txBox="1">
            <a:spLocks/>
          </p:cNvSpPr>
          <p:nvPr/>
        </p:nvSpPr>
        <p:spPr>
          <a:xfrm>
            <a:off x="311033" y="6401430"/>
            <a:ext cx="373030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rial Narrow" panose="020B0604020202020204" pitchFamily="34" charset="0"/>
                <a:cs typeface="Arial Narrow" panose="020B0604020202020204" pitchFamily="34" charset="0"/>
              </a:rPr>
              <a:t>10/29/2022</a:t>
            </a:r>
          </a:p>
        </p:txBody>
      </p:sp>
    </p:spTree>
    <p:extLst>
      <p:ext uri="{BB962C8B-B14F-4D97-AF65-F5344CB8AC3E}">
        <p14:creationId xmlns:p14="http://schemas.microsoft.com/office/powerpoint/2010/main" val="3766196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AF9BB-1A59-26FC-9572-9870BE587A3A}"/>
              </a:ext>
            </a:extLst>
          </p:cNvPr>
          <p:cNvSpPr>
            <a:spLocks noGrp="1"/>
          </p:cNvSpPr>
          <p:nvPr>
            <p:ph type="title"/>
          </p:nvPr>
        </p:nvSpPr>
        <p:spPr>
          <a:xfrm>
            <a:off x="824345" y="323560"/>
            <a:ext cx="10515600" cy="1325563"/>
          </a:xfrm>
        </p:spPr>
        <p:txBody>
          <a:bodyPr>
            <a:normAutofit/>
          </a:bodyPr>
          <a:lstStyle/>
          <a:p>
            <a:r>
              <a:rPr lang="en-US" sz="4800" dirty="0">
                <a:latin typeface="Impact" panose="020B0806030902050204" pitchFamily="34" charset="0"/>
              </a:rPr>
              <a:t>Buying a Home</a:t>
            </a:r>
          </a:p>
        </p:txBody>
      </p:sp>
      <p:sp>
        <p:nvSpPr>
          <p:cNvPr id="9" name="TextBox 8">
            <a:extLst>
              <a:ext uri="{FF2B5EF4-FFF2-40B4-BE49-F238E27FC236}">
                <a16:creationId xmlns:a16="http://schemas.microsoft.com/office/drawing/2014/main" id="{8F71F5C8-409B-0929-F59C-D3A2BFFC23CF}"/>
              </a:ext>
            </a:extLst>
          </p:cNvPr>
          <p:cNvSpPr txBox="1"/>
          <p:nvPr/>
        </p:nvSpPr>
        <p:spPr>
          <a:xfrm>
            <a:off x="2884347" y="5274024"/>
            <a:ext cx="6914147" cy="369332"/>
          </a:xfrm>
          <a:prstGeom prst="rect">
            <a:avLst/>
          </a:prstGeom>
          <a:noFill/>
        </p:spPr>
        <p:txBody>
          <a:bodyPr wrap="square">
            <a:spAutoFit/>
          </a:bodyPr>
          <a:lstStyle/>
          <a:p>
            <a:pPr algn="ctr"/>
            <a:r>
              <a:rPr lang="en-US" dirty="0">
                <a:solidFill>
                  <a:srgbClr val="0000CE"/>
                </a:solidFill>
                <a:hlinkClick r:id="rId3">
                  <a:extLst>
                    <a:ext uri="{A12FA001-AC4F-418D-AE19-62706E023703}">
                      <ahyp:hlinkClr xmlns:ahyp="http://schemas.microsoft.com/office/drawing/2018/hyperlinkcolor" val="tx"/>
                    </a:ext>
                  </a:extLst>
                </a:hlinkClick>
              </a:rPr>
              <a:t>https://www.bankrate.com/mortgages/amortization-calculator/</a:t>
            </a:r>
            <a:r>
              <a:rPr lang="en-US" dirty="0">
                <a:solidFill>
                  <a:srgbClr val="0000CE"/>
                </a:solidFill>
              </a:rPr>
              <a:t> </a:t>
            </a:r>
          </a:p>
        </p:txBody>
      </p:sp>
      <p:pic>
        <p:nvPicPr>
          <p:cNvPr id="4" name="Picture 3">
            <a:extLst>
              <a:ext uri="{FF2B5EF4-FFF2-40B4-BE49-F238E27FC236}">
                <a16:creationId xmlns:a16="http://schemas.microsoft.com/office/drawing/2014/main" id="{945520DC-62EF-B09F-1CD3-F3CCCF9277D0}"/>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32931" y="1482105"/>
            <a:ext cx="9526137" cy="3741390"/>
          </a:xfrm>
          <a:prstGeom prst="rect">
            <a:avLst/>
          </a:prstGeom>
          <a:ln>
            <a:solidFill>
              <a:schemeClr val="tx1">
                <a:lumMod val="95000"/>
                <a:lumOff val="5000"/>
              </a:schemeClr>
            </a:solidFill>
          </a:ln>
        </p:spPr>
      </p:pic>
      <p:sp>
        <p:nvSpPr>
          <p:cNvPr id="5" name="Date Placeholder 3">
            <a:extLst>
              <a:ext uri="{FF2B5EF4-FFF2-40B4-BE49-F238E27FC236}">
                <a16:creationId xmlns:a16="http://schemas.microsoft.com/office/drawing/2014/main" id="{184A8654-D4BC-8535-D6BE-0ACC15BF9154}"/>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6" name="Footer Placeholder 4">
            <a:extLst>
              <a:ext uri="{FF2B5EF4-FFF2-40B4-BE49-F238E27FC236}">
                <a16:creationId xmlns:a16="http://schemas.microsoft.com/office/drawing/2014/main" id="{8C6C96DA-75BB-F40D-6491-B9A8E3AEC209}"/>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7" name="Slide Number Placeholder 5">
            <a:extLst>
              <a:ext uri="{FF2B5EF4-FFF2-40B4-BE49-F238E27FC236}">
                <a16:creationId xmlns:a16="http://schemas.microsoft.com/office/drawing/2014/main" id="{172349ED-77C8-F110-DF60-65653844D221}"/>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33</a:t>
            </a:fld>
            <a:endParaRPr lang="en-US" dirty="0"/>
          </a:p>
        </p:txBody>
      </p:sp>
    </p:spTree>
    <p:extLst>
      <p:ext uri="{BB962C8B-B14F-4D97-AF65-F5344CB8AC3E}">
        <p14:creationId xmlns:p14="http://schemas.microsoft.com/office/powerpoint/2010/main" val="296919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Person handing over keys">
            <a:extLst>
              <a:ext uri="{FF2B5EF4-FFF2-40B4-BE49-F238E27FC236}">
                <a16:creationId xmlns:a16="http://schemas.microsoft.com/office/drawing/2014/main" id="{D6FBDBE3-3B87-B61E-0001-3C3F8367A50E}"/>
              </a:ext>
            </a:extLst>
          </p:cNvPr>
          <p:cNvPicPr>
            <a:picLocks noChangeAspect="1"/>
          </p:cNvPicPr>
          <p:nvPr/>
        </p:nvPicPr>
        <p:blipFill rotWithShape="1">
          <a:blip r:embed="rId2" cstate="email">
            <a:alphaModFix amt="80000"/>
            <a:extLst>
              <a:ext uri="{28A0092B-C50C-407E-A947-70E740481C1C}">
                <a14:useLocalDpi xmlns:a14="http://schemas.microsoft.com/office/drawing/2010/main"/>
              </a:ext>
            </a:extLst>
          </a:blip>
          <a:srcRect r="-1"/>
          <a:stretch/>
        </p:blipFill>
        <p:spPr>
          <a:xfrm>
            <a:off x="8775032" y="150796"/>
            <a:ext cx="3265319" cy="1794909"/>
          </a:xfrm>
          <a:prstGeom prst="rect">
            <a:avLst/>
          </a:prstGeom>
          <a:effectLst>
            <a:outerShdw blurRad="50800" dist="50800" dir="5400000" sx="61783" sy="61783" algn="ctr" rotWithShape="0">
              <a:srgbClr val="000000"/>
            </a:outerShdw>
          </a:effectLst>
        </p:spPr>
      </p:pic>
      <p:sp>
        <p:nvSpPr>
          <p:cNvPr id="3" name="Title 2">
            <a:extLst>
              <a:ext uri="{FF2B5EF4-FFF2-40B4-BE49-F238E27FC236}">
                <a16:creationId xmlns:a16="http://schemas.microsoft.com/office/drawing/2014/main" id="{18D91B5E-CB15-4910-9341-9C1F6E2421AF}"/>
              </a:ext>
            </a:extLst>
          </p:cNvPr>
          <p:cNvSpPr>
            <a:spLocks noGrp="1"/>
          </p:cNvSpPr>
          <p:nvPr>
            <p:ph type="title"/>
          </p:nvPr>
        </p:nvSpPr>
        <p:spPr>
          <a:xfrm>
            <a:off x="838200" y="365125"/>
            <a:ext cx="10515600" cy="1110749"/>
          </a:xfrm>
        </p:spPr>
        <p:txBody>
          <a:bodyPr vert="horz" lIns="91440" tIns="45720" rIns="91440" bIns="45720" rtlCol="0" anchor="b">
            <a:normAutofit/>
          </a:bodyPr>
          <a:lstStyle/>
          <a:p>
            <a:r>
              <a:rPr lang="en-US" sz="5200" dirty="0">
                <a:latin typeface="Impact" panose="020B0806030902050204" pitchFamily="34" charset="0"/>
              </a:rPr>
              <a:t>Buying a Car</a:t>
            </a:r>
          </a:p>
        </p:txBody>
      </p:sp>
      <p:sp>
        <p:nvSpPr>
          <p:cNvPr id="5" name="Content Placeholder 4">
            <a:extLst>
              <a:ext uri="{FF2B5EF4-FFF2-40B4-BE49-F238E27FC236}">
                <a16:creationId xmlns:a16="http://schemas.microsoft.com/office/drawing/2014/main" id="{D93F9828-EF24-CAC9-546E-46EB10E68AC1}"/>
              </a:ext>
            </a:extLst>
          </p:cNvPr>
          <p:cNvSpPr>
            <a:spLocks noGrp="1"/>
          </p:cNvSpPr>
          <p:nvPr>
            <p:ph idx="1"/>
          </p:nvPr>
        </p:nvSpPr>
        <p:spPr>
          <a:xfrm>
            <a:off x="653214" y="2146815"/>
            <a:ext cx="11387137" cy="3864609"/>
          </a:xfrm>
        </p:spPr>
        <p:txBody>
          <a:bodyPr>
            <a:normAutofit/>
          </a:bodyPr>
          <a:lstStyle/>
          <a:p>
            <a:pPr marL="301625" indent="-301625">
              <a:lnSpc>
                <a:spcPct val="114000"/>
              </a:lnSpc>
              <a:spcBef>
                <a:spcPts val="0"/>
              </a:spcBef>
            </a:pPr>
            <a:r>
              <a:rPr lang="en-US" sz="2400" dirty="0">
                <a:latin typeface="Arial" panose="020B0604020202020204" pitchFamily="34" charset="0"/>
                <a:cs typeface="Arial" panose="020B0604020202020204" pitchFamily="34" charset="0"/>
              </a:rPr>
              <a:t>When buying a car, lenders will usually charge a higher interest rate if the credit score does not meet their guidelines. </a:t>
            </a:r>
          </a:p>
          <a:p>
            <a:pPr marL="301625" indent="-301625">
              <a:lnSpc>
                <a:spcPct val="114000"/>
              </a:lnSpc>
              <a:spcBef>
                <a:spcPts val="0"/>
              </a:spcBef>
            </a:pPr>
            <a:endParaRPr lang="en-US" sz="800" dirty="0">
              <a:latin typeface="Arial" panose="020B0604020202020204" pitchFamily="34" charset="0"/>
              <a:cs typeface="Arial" panose="020B0604020202020204" pitchFamily="34" charset="0"/>
            </a:endParaRPr>
          </a:p>
          <a:p>
            <a:pPr marL="301625" indent="-301625">
              <a:lnSpc>
                <a:spcPct val="114000"/>
              </a:lnSpc>
              <a:spcBef>
                <a:spcPts val="0"/>
              </a:spcBef>
            </a:pPr>
            <a:r>
              <a:rPr lang="en-US" sz="2400" dirty="0">
                <a:latin typeface="Arial" panose="020B0604020202020204" pitchFamily="34" charset="0"/>
                <a:cs typeface="Arial" panose="020B0604020202020204" pitchFamily="34" charset="0"/>
              </a:rPr>
              <a:t>For example, in 2021 someone with low credit score </a:t>
            </a:r>
            <a:r>
              <a:rPr lang="en-US" sz="2000" i="1" dirty="0">
                <a:latin typeface="Arial" panose="020B0604020202020204" pitchFamily="34" charset="0"/>
                <a:cs typeface="Arial" panose="020B0604020202020204" pitchFamily="34" charset="0"/>
              </a:rPr>
              <a:t>(which Experian defines as scores of 501 to 600) </a:t>
            </a:r>
            <a:r>
              <a:rPr lang="en-US" sz="2400" dirty="0">
                <a:latin typeface="Arial" panose="020B0604020202020204" pitchFamily="34" charset="0"/>
                <a:cs typeface="Arial" panose="020B0604020202020204" pitchFamily="34" charset="0"/>
              </a:rPr>
              <a:t>received an average interest rate of </a:t>
            </a:r>
            <a:r>
              <a:rPr lang="en-US" sz="2400" b="1" dirty="0">
                <a:latin typeface="Arial" panose="020B0604020202020204" pitchFamily="34" charset="0"/>
                <a:cs typeface="Arial" panose="020B0604020202020204" pitchFamily="34" charset="0"/>
              </a:rPr>
              <a:t>11.33% </a:t>
            </a:r>
            <a:r>
              <a:rPr lang="en-US" sz="2400" dirty="0">
                <a:latin typeface="Arial" panose="020B0604020202020204" pitchFamily="34" charset="0"/>
                <a:cs typeface="Arial" panose="020B0604020202020204" pitchFamily="34" charset="0"/>
              </a:rPr>
              <a:t>for a new vehicle and </a:t>
            </a:r>
            <a:r>
              <a:rPr lang="en-US" sz="2400" b="1" dirty="0">
                <a:latin typeface="Arial" panose="020B0604020202020204" pitchFamily="34" charset="0"/>
                <a:cs typeface="Arial" panose="020B0604020202020204" pitchFamily="34" charset="0"/>
              </a:rPr>
              <a:t>17.78%</a:t>
            </a:r>
            <a:r>
              <a:rPr lang="en-US" sz="2400" dirty="0">
                <a:latin typeface="Arial" panose="020B0604020202020204" pitchFamily="34" charset="0"/>
                <a:cs typeface="Arial" panose="020B0604020202020204" pitchFamily="34" charset="0"/>
              </a:rPr>
              <a:t> for a used one.</a:t>
            </a:r>
          </a:p>
          <a:p>
            <a:pPr marL="301625" indent="-301625">
              <a:lnSpc>
                <a:spcPct val="114000"/>
              </a:lnSpc>
              <a:spcBef>
                <a:spcPts val="0"/>
              </a:spcBef>
            </a:pPr>
            <a:endParaRPr lang="en-US" sz="800" dirty="0">
              <a:latin typeface="Arial" panose="020B0604020202020204" pitchFamily="34" charset="0"/>
              <a:cs typeface="Arial" panose="020B0604020202020204" pitchFamily="34" charset="0"/>
            </a:endParaRPr>
          </a:p>
          <a:p>
            <a:pPr marL="301625" indent="-301625">
              <a:lnSpc>
                <a:spcPct val="114000"/>
              </a:lnSpc>
              <a:spcBef>
                <a:spcPts val="0"/>
              </a:spcBef>
            </a:pPr>
            <a:r>
              <a:rPr lang="en-US" sz="2400" dirty="0">
                <a:latin typeface="Arial" panose="020B0604020202020204" pitchFamily="34" charset="0"/>
                <a:cs typeface="Arial" panose="020B0604020202020204" pitchFamily="34" charset="0"/>
              </a:rPr>
              <a:t>However, with a credit score between 670 – 799; the interest rate could fall between </a:t>
            </a:r>
            <a:r>
              <a:rPr lang="en-US" sz="2400" b="1" dirty="0">
                <a:latin typeface="Arial" panose="020B0604020202020204" pitchFamily="34" charset="0"/>
                <a:cs typeface="Arial" panose="020B0604020202020204" pitchFamily="34" charset="0"/>
              </a:rPr>
              <a:t>3.6 - 4.6% </a:t>
            </a:r>
            <a:r>
              <a:rPr lang="en-US" sz="2400" dirty="0">
                <a:latin typeface="Arial" panose="020B0604020202020204" pitchFamily="34" charset="0"/>
                <a:cs typeface="Arial" panose="020B0604020202020204" pitchFamily="34" charset="0"/>
              </a:rPr>
              <a:t>for a new car – and 6 percent on a used car.</a:t>
            </a:r>
          </a:p>
        </p:txBody>
      </p:sp>
      <p:sp>
        <p:nvSpPr>
          <p:cNvPr id="7" name="Date Placeholder 3">
            <a:extLst>
              <a:ext uri="{FF2B5EF4-FFF2-40B4-BE49-F238E27FC236}">
                <a16:creationId xmlns:a16="http://schemas.microsoft.com/office/drawing/2014/main" id="{7FBF3305-D26F-5051-E3FB-ADC10B98F81B}"/>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1B5451ED-9F26-2013-3238-7FF158355C4F}"/>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4E30F28F-DE80-CA7E-4B89-E1D9BED31980}"/>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34</a:t>
            </a:fld>
            <a:endParaRPr lang="en-US" dirty="0"/>
          </a:p>
        </p:txBody>
      </p:sp>
    </p:spTree>
    <p:extLst>
      <p:ext uri="{BB962C8B-B14F-4D97-AF65-F5344CB8AC3E}">
        <p14:creationId xmlns:p14="http://schemas.microsoft.com/office/powerpoint/2010/main" val="847373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10B3A-6516-A725-C890-B53B4AF03341}"/>
              </a:ext>
            </a:extLst>
          </p:cNvPr>
          <p:cNvPicPr>
            <a:picLocks noChangeAspect="1"/>
          </p:cNvPicPr>
          <p:nvPr/>
        </p:nvPicPr>
        <p:blipFill>
          <a:blip r:embed="rId2"/>
          <a:stretch>
            <a:fillRect/>
          </a:stretch>
        </p:blipFill>
        <p:spPr>
          <a:xfrm>
            <a:off x="497633" y="2113910"/>
            <a:ext cx="11196734" cy="3451274"/>
          </a:xfrm>
          <a:prstGeom prst="rect">
            <a:avLst/>
          </a:prstGeom>
        </p:spPr>
      </p:pic>
      <p:sp>
        <p:nvSpPr>
          <p:cNvPr id="9" name="TextBox 8">
            <a:extLst>
              <a:ext uri="{FF2B5EF4-FFF2-40B4-BE49-F238E27FC236}">
                <a16:creationId xmlns:a16="http://schemas.microsoft.com/office/drawing/2014/main" id="{285B59E4-5EB9-022A-FB87-FCBFFBB34B6A}"/>
              </a:ext>
            </a:extLst>
          </p:cNvPr>
          <p:cNvSpPr txBox="1"/>
          <p:nvPr/>
        </p:nvSpPr>
        <p:spPr>
          <a:xfrm>
            <a:off x="497631" y="1111574"/>
            <a:ext cx="11196733" cy="923330"/>
          </a:xfrm>
          <a:prstGeom prst="rect">
            <a:avLst/>
          </a:prstGeom>
          <a:noFill/>
        </p:spPr>
        <p:txBody>
          <a:bodyPr wrap="square">
            <a:spAutoFit/>
          </a:bodyPr>
          <a:lstStyle/>
          <a:p>
            <a:pPr algn="ctr"/>
            <a:r>
              <a:rPr lang="en-US" sz="5400" dirty="0">
                <a:latin typeface="Impact" panose="020B0806030902050204" pitchFamily="34" charset="0"/>
              </a:rPr>
              <a:t>Addressing Credit Problems</a:t>
            </a:r>
            <a:endParaRPr lang="en-US" sz="5400" dirty="0"/>
          </a:p>
        </p:txBody>
      </p:sp>
      <p:sp>
        <p:nvSpPr>
          <p:cNvPr id="5" name="Date Placeholder 3">
            <a:extLst>
              <a:ext uri="{FF2B5EF4-FFF2-40B4-BE49-F238E27FC236}">
                <a16:creationId xmlns:a16="http://schemas.microsoft.com/office/drawing/2014/main" id="{5E1C2749-759B-F2B7-474E-CB432E9D449F}"/>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6" name="Footer Placeholder 4">
            <a:extLst>
              <a:ext uri="{FF2B5EF4-FFF2-40B4-BE49-F238E27FC236}">
                <a16:creationId xmlns:a16="http://schemas.microsoft.com/office/drawing/2014/main" id="{5AFB5C9D-DBE0-6789-C9EE-FC6232C96328}"/>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8" name="Slide Number Placeholder 5">
            <a:extLst>
              <a:ext uri="{FF2B5EF4-FFF2-40B4-BE49-F238E27FC236}">
                <a16:creationId xmlns:a16="http://schemas.microsoft.com/office/drawing/2014/main" id="{0F062EC0-397D-EF9E-93E9-E72C4FAFCF37}"/>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35</a:t>
            </a:fld>
            <a:endParaRPr lang="en-US" dirty="0"/>
          </a:p>
        </p:txBody>
      </p:sp>
    </p:spTree>
    <p:extLst>
      <p:ext uri="{BB962C8B-B14F-4D97-AF65-F5344CB8AC3E}">
        <p14:creationId xmlns:p14="http://schemas.microsoft.com/office/powerpoint/2010/main" val="1991461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30CA-AB81-3B48-9DFE-7D6719641C66}"/>
              </a:ext>
            </a:extLst>
          </p:cNvPr>
          <p:cNvSpPr>
            <a:spLocks noGrp="1"/>
          </p:cNvSpPr>
          <p:nvPr>
            <p:ph type="title"/>
          </p:nvPr>
        </p:nvSpPr>
        <p:spPr>
          <a:xfrm>
            <a:off x="304800" y="339725"/>
            <a:ext cx="10515600" cy="1325563"/>
          </a:xfrm>
        </p:spPr>
        <p:txBody>
          <a:bodyPr/>
          <a:lstStyle/>
          <a:p>
            <a:r>
              <a:rPr lang="en-US" dirty="0">
                <a:latin typeface="Impact" panose="020B0806030902050204" pitchFamily="34" charset="0"/>
              </a:rPr>
              <a:t>Addressing Credit Problems</a:t>
            </a:r>
          </a:p>
        </p:txBody>
      </p:sp>
      <p:sp>
        <p:nvSpPr>
          <p:cNvPr id="3" name="Content Placeholder 2">
            <a:extLst>
              <a:ext uri="{FF2B5EF4-FFF2-40B4-BE49-F238E27FC236}">
                <a16:creationId xmlns:a16="http://schemas.microsoft.com/office/drawing/2014/main" id="{56CE9D89-BE46-F34F-AF1F-89CFA91AEAA6}"/>
              </a:ext>
            </a:extLst>
          </p:cNvPr>
          <p:cNvSpPr>
            <a:spLocks noGrp="1"/>
          </p:cNvSpPr>
          <p:nvPr>
            <p:ph idx="1"/>
          </p:nvPr>
        </p:nvSpPr>
        <p:spPr>
          <a:xfrm>
            <a:off x="304800" y="1333502"/>
            <a:ext cx="11405062" cy="3979904"/>
          </a:xfrm>
        </p:spPr>
        <p:txBody>
          <a:bodyPr>
            <a:normAutofit/>
          </a:bodyPr>
          <a:lstStyle/>
          <a:p>
            <a:pPr marL="0" indent="0">
              <a:lnSpc>
                <a:spcPct val="100000"/>
              </a:lnSpc>
              <a:spcBef>
                <a:spcPts val="0"/>
              </a:spcBef>
              <a:buNone/>
            </a:pPr>
            <a:r>
              <a:rPr lang="en-US" sz="2100" b="1" dirty="0">
                <a:latin typeface="Arial" panose="020B0604020202020204" pitchFamily="34" charset="0"/>
                <a:cs typeface="Arial" panose="020B0604020202020204" pitchFamily="34" charset="0"/>
              </a:rPr>
              <a:t>Inaccuracies </a:t>
            </a:r>
            <a:r>
              <a:rPr lang="en-US" sz="2100" dirty="0">
                <a:latin typeface="Arial" panose="020B0604020202020204" pitchFamily="34" charset="0"/>
                <a:cs typeface="Arial" panose="020B0604020202020204" pitchFamily="34" charset="0"/>
              </a:rPr>
              <a:t>– Make sure that the information reported in the report is true and accurate.  </a:t>
            </a:r>
            <a:r>
              <a:rPr lang="en-US" sz="2100" i="1" dirty="0">
                <a:latin typeface="Arial" panose="020B0604020202020204" pitchFamily="34" charset="0"/>
                <a:cs typeface="Arial" panose="020B0604020202020204" pitchFamily="34" charset="0"/>
              </a:rPr>
              <a:t>Don’t be afraid to dispute anything that’s inaccurate.</a:t>
            </a:r>
          </a:p>
          <a:p>
            <a:pPr marL="0" indent="0">
              <a:lnSpc>
                <a:spcPct val="100000"/>
              </a:lnSpc>
              <a:spcBef>
                <a:spcPts val="0"/>
              </a:spcBef>
              <a:buNone/>
            </a:pPr>
            <a:endParaRPr lang="en-US" sz="800" b="1" dirty="0">
              <a:latin typeface="Arial" panose="020B0604020202020204" pitchFamily="34" charset="0"/>
              <a:cs typeface="Arial" panose="020B0604020202020204" pitchFamily="34" charset="0"/>
            </a:endParaRPr>
          </a:p>
          <a:p>
            <a:pPr marL="0" indent="0">
              <a:lnSpc>
                <a:spcPct val="100000"/>
              </a:lnSpc>
              <a:spcBef>
                <a:spcPts val="0"/>
              </a:spcBef>
              <a:buNone/>
            </a:pPr>
            <a:r>
              <a:rPr lang="en-US" sz="2100" b="1" dirty="0">
                <a:latin typeface="Arial" panose="020B0604020202020204" pitchFamily="34" charset="0"/>
                <a:cs typeface="Arial" panose="020B0604020202020204" pitchFamily="34" charset="0"/>
              </a:rPr>
              <a:t>Past Due Accounts </a:t>
            </a:r>
            <a:r>
              <a:rPr lang="en-US" sz="2100" dirty="0">
                <a:latin typeface="Arial" panose="020B0604020202020204" pitchFamily="34" charset="0"/>
                <a:cs typeface="Arial" panose="020B0604020202020204" pitchFamily="34" charset="0"/>
              </a:rPr>
              <a:t>– Start with baby steps, pay at least a full payment not a partial payment.</a:t>
            </a:r>
          </a:p>
          <a:p>
            <a:pPr marL="0" indent="0">
              <a:lnSpc>
                <a:spcPct val="100000"/>
              </a:lnSpc>
              <a:spcBef>
                <a:spcPts val="0"/>
              </a:spcBef>
              <a:buNone/>
            </a:pPr>
            <a:endParaRPr lang="en-US" sz="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100" b="1" dirty="0">
                <a:latin typeface="Arial" panose="020B0604020202020204" pitchFamily="34" charset="0"/>
                <a:cs typeface="Arial" panose="020B0604020202020204" pitchFamily="34" charset="0"/>
              </a:rPr>
              <a:t>Collections</a:t>
            </a:r>
            <a:r>
              <a:rPr lang="en-US" sz="2100" dirty="0">
                <a:latin typeface="Arial" panose="020B0604020202020204" pitchFamily="34" charset="0"/>
                <a:cs typeface="Arial" panose="020B0604020202020204" pitchFamily="34" charset="0"/>
              </a:rPr>
              <a:t> – Verify if the debt belongs to you, consider negotiating, get in writing, keep a record of all conversations and all documentation.</a:t>
            </a:r>
            <a:endParaRPr lang="en-US" sz="8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100" b="1" dirty="0">
                <a:latin typeface="Arial" panose="020B0604020202020204" pitchFamily="34" charset="0"/>
                <a:cs typeface="Arial" panose="020B0604020202020204" pitchFamily="34" charset="0"/>
              </a:rPr>
              <a:t>Repossessions</a:t>
            </a:r>
            <a:r>
              <a:rPr lang="en-US" sz="2100" dirty="0">
                <a:latin typeface="Arial" panose="020B0604020202020204" pitchFamily="34" charset="0"/>
                <a:cs typeface="Arial" panose="020B0604020202020204" pitchFamily="34" charset="0"/>
              </a:rPr>
              <a:t> – Always verify/dispute the balance.  </a:t>
            </a:r>
          </a:p>
          <a:p>
            <a:pPr marL="0" indent="0">
              <a:lnSpc>
                <a:spcPct val="100000"/>
              </a:lnSpc>
              <a:spcBef>
                <a:spcPts val="0"/>
              </a:spcBef>
              <a:buNone/>
            </a:pPr>
            <a:endParaRPr lang="en-US" sz="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100" b="1" dirty="0">
                <a:latin typeface="Arial" panose="020B0604020202020204" pitchFamily="34" charset="0"/>
                <a:cs typeface="Arial" panose="020B0604020202020204" pitchFamily="34" charset="0"/>
              </a:rPr>
              <a:t>Bankruptcy</a:t>
            </a:r>
            <a:r>
              <a:rPr lang="en-US" sz="2100" dirty="0">
                <a:latin typeface="Arial" panose="020B0604020202020204" pitchFamily="34" charset="0"/>
                <a:cs typeface="Arial" panose="020B0604020202020204" pitchFamily="34" charset="0"/>
              </a:rPr>
              <a:t> – Review your credit report, make sure that the accounts included in the bankruptcy are being reported as included.</a:t>
            </a:r>
          </a:p>
          <a:p>
            <a:pPr marL="0" indent="0">
              <a:lnSpc>
                <a:spcPct val="100000"/>
              </a:lnSpc>
              <a:spcBef>
                <a:spcPts val="0"/>
              </a:spcBef>
              <a:buNone/>
            </a:pPr>
            <a:endParaRPr lang="en-US" sz="8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100" b="1" dirty="0">
                <a:latin typeface="Arial" panose="020B0604020202020204" pitchFamily="34" charset="0"/>
                <a:cs typeface="Arial" panose="020B0604020202020204" pitchFamily="34" charset="0"/>
              </a:rPr>
              <a:t>Be Strategic In Your Approach</a:t>
            </a:r>
            <a:r>
              <a:rPr lang="en-US" sz="2100" dirty="0">
                <a:latin typeface="Arial" panose="020B0604020202020204" pitchFamily="34" charset="0"/>
                <a:cs typeface="Arial" panose="020B0604020202020204" pitchFamily="34" charset="0"/>
              </a:rPr>
              <a:t> – Understand the rules of the game, it’s just like basketball</a:t>
            </a:r>
            <a:r>
              <a:rPr lang="en-US" sz="2100" dirty="0">
                <a:latin typeface="Arial" panose="020B0604020202020204" pitchFamily="34" charset="0"/>
                <a:cs typeface="Arial" panose="020B0604020202020204" pitchFamily="34" charset="0"/>
                <a:sym typeface="Wingdings" pitchFamily="2" charset="2"/>
              </a:rPr>
              <a:t></a:t>
            </a:r>
            <a:endParaRPr lang="en-US" sz="21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dirty="0">
              <a:latin typeface="Arial Narrow" panose="020B0604020202020204" pitchFamily="34" charset="0"/>
              <a:cs typeface="Arial Narrow" panose="020B0604020202020204" pitchFamily="34" charset="0"/>
            </a:endParaRPr>
          </a:p>
        </p:txBody>
      </p:sp>
      <p:sp>
        <p:nvSpPr>
          <p:cNvPr id="4" name="Date Placeholder 3">
            <a:extLst>
              <a:ext uri="{FF2B5EF4-FFF2-40B4-BE49-F238E27FC236}">
                <a16:creationId xmlns:a16="http://schemas.microsoft.com/office/drawing/2014/main" id="{F5CC79FD-A828-7ABD-1477-9605A38622DC}"/>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5" name="Footer Placeholder 4">
            <a:extLst>
              <a:ext uri="{FF2B5EF4-FFF2-40B4-BE49-F238E27FC236}">
                <a16:creationId xmlns:a16="http://schemas.microsoft.com/office/drawing/2014/main" id="{645DC9D5-3B5F-8C4B-48A8-9E7B8082467E}"/>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7" name="Slide Number Placeholder 5">
            <a:extLst>
              <a:ext uri="{FF2B5EF4-FFF2-40B4-BE49-F238E27FC236}">
                <a16:creationId xmlns:a16="http://schemas.microsoft.com/office/drawing/2014/main" id="{26B8B196-D832-F094-2061-AEA7D3820D16}"/>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36</a:t>
            </a:fld>
            <a:endParaRPr lang="en-US" dirty="0"/>
          </a:p>
        </p:txBody>
      </p:sp>
    </p:spTree>
    <p:extLst>
      <p:ext uri="{BB962C8B-B14F-4D97-AF65-F5344CB8AC3E}">
        <p14:creationId xmlns:p14="http://schemas.microsoft.com/office/powerpoint/2010/main" val="296441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4F10-6E72-8294-E256-5D1342DCDEC6}"/>
              </a:ext>
            </a:extLst>
          </p:cNvPr>
          <p:cNvSpPr>
            <a:spLocks noGrp="1"/>
          </p:cNvSpPr>
          <p:nvPr>
            <p:ph type="title"/>
          </p:nvPr>
        </p:nvSpPr>
        <p:spPr/>
        <p:txBody>
          <a:bodyPr/>
          <a:lstStyle/>
          <a:p>
            <a:r>
              <a:rPr lang="en-US" dirty="0"/>
              <a:t>Don’t be SCAMMED </a:t>
            </a:r>
          </a:p>
        </p:txBody>
      </p:sp>
      <p:sp>
        <p:nvSpPr>
          <p:cNvPr id="3" name="Content Placeholder 2">
            <a:extLst>
              <a:ext uri="{FF2B5EF4-FFF2-40B4-BE49-F238E27FC236}">
                <a16:creationId xmlns:a16="http://schemas.microsoft.com/office/drawing/2014/main" id="{1EA5ED7B-7EEF-7737-FB30-C3AF5B0187F2}"/>
              </a:ext>
            </a:extLst>
          </p:cNvPr>
          <p:cNvSpPr>
            <a:spLocks noGrp="1"/>
          </p:cNvSpPr>
          <p:nvPr>
            <p:ph idx="1"/>
          </p:nvPr>
        </p:nvSpPr>
        <p:spPr>
          <a:xfrm>
            <a:off x="785813" y="1603454"/>
            <a:ext cx="10947007" cy="3713966"/>
          </a:xfrm>
        </p:spPr>
        <p:txBody>
          <a:bodyPr/>
          <a:lstStyle/>
          <a:p>
            <a:pPr marL="352425" indent="-352425"/>
            <a:r>
              <a:rPr lang="en-US" dirty="0"/>
              <a:t>Beware of BNPL</a:t>
            </a:r>
          </a:p>
          <a:p>
            <a:pPr marL="352425" indent="-352425"/>
            <a:r>
              <a:rPr lang="en-US" dirty="0"/>
              <a:t>Romance Scams are on the rise</a:t>
            </a:r>
          </a:p>
          <a:p>
            <a:pPr marL="352425" indent="-352425"/>
            <a:r>
              <a:rPr lang="en-US" dirty="0"/>
              <a:t>Unsolicited OFFERS</a:t>
            </a:r>
          </a:p>
          <a:p>
            <a:pPr marL="352425" indent="-352425"/>
            <a:r>
              <a:rPr lang="en-US" dirty="0"/>
              <a:t>Decisions that must be made </a:t>
            </a:r>
            <a:r>
              <a:rPr lang="en-US" b="1" dirty="0"/>
              <a:t>TODAY</a:t>
            </a:r>
          </a:p>
          <a:p>
            <a:pPr marL="352425" indent="-352425"/>
            <a:r>
              <a:rPr lang="en-US" dirty="0"/>
              <a:t>Investment Scams</a:t>
            </a:r>
          </a:p>
          <a:p>
            <a:pPr marL="352425" indent="-352425"/>
            <a:r>
              <a:rPr lang="en-US" dirty="0"/>
              <a:t>If it sounds too good to be true, it is</a:t>
            </a:r>
            <a:r>
              <a:rPr lang="en-US" dirty="0">
                <a:sym typeface="Wingdings" pitchFamily="2" charset="2"/>
              </a:rPr>
              <a:t></a:t>
            </a:r>
            <a:endParaRPr lang="en-US" dirty="0"/>
          </a:p>
        </p:txBody>
      </p:sp>
      <p:pic>
        <p:nvPicPr>
          <p:cNvPr id="4" name="Picture 3">
            <a:extLst>
              <a:ext uri="{FF2B5EF4-FFF2-40B4-BE49-F238E27FC236}">
                <a16:creationId xmlns:a16="http://schemas.microsoft.com/office/drawing/2014/main" id="{1C5FF104-F820-31CE-01DC-8AB4A5B325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1302" y="626709"/>
            <a:ext cx="3376611" cy="1175456"/>
          </a:xfrm>
          <a:prstGeom prst="rect">
            <a:avLst/>
          </a:prstGeom>
        </p:spPr>
      </p:pic>
      <p:sp>
        <p:nvSpPr>
          <p:cNvPr id="5" name="Date Placeholder 3">
            <a:extLst>
              <a:ext uri="{FF2B5EF4-FFF2-40B4-BE49-F238E27FC236}">
                <a16:creationId xmlns:a16="http://schemas.microsoft.com/office/drawing/2014/main" id="{76F8B967-5A8E-B4BD-59AA-B7D01E2A08B4}"/>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6" name="Footer Placeholder 4">
            <a:extLst>
              <a:ext uri="{FF2B5EF4-FFF2-40B4-BE49-F238E27FC236}">
                <a16:creationId xmlns:a16="http://schemas.microsoft.com/office/drawing/2014/main" id="{4B18E531-A19B-B112-5E79-F3C263A1582F}"/>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7" name="Slide Number Placeholder 5">
            <a:extLst>
              <a:ext uri="{FF2B5EF4-FFF2-40B4-BE49-F238E27FC236}">
                <a16:creationId xmlns:a16="http://schemas.microsoft.com/office/drawing/2014/main" id="{35465D3C-AE39-3A43-57A9-315916EE7153}"/>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37</a:t>
            </a:fld>
            <a:endParaRPr lang="en-US" dirty="0"/>
          </a:p>
        </p:txBody>
      </p:sp>
    </p:spTree>
    <p:extLst>
      <p:ext uri="{BB962C8B-B14F-4D97-AF65-F5344CB8AC3E}">
        <p14:creationId xmlns:p14="http://schemas.microsoft.com/office/powerpoint/2010/main" val="1460634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A882-D8F9-DBC1-59B7-F37A97ACB7FE}"/>
              </a:ext>
            </a:extLst>
          </p:cNvPr>
          <p:cNvSpPr>
            <a:spLocks noGrp="1"/>
          </p:cNvSpPr>
          <p:nvPr>
            <p:ph type="title"/>
          </p:nvPr>
        </p:nvSpPr>
        <p:spPr>
          <a:xfrm>
            <a:off x="473033" y="2678019"/>
            <a:ext cx="11245933" cy="976745"/>
          </a:xfrm>
        </p:spPr>
        <p:txBody>
          <a:bodyPr/>
          <a:lstStyle/>
          <a:p>
            <a:r>
              <a:rPr lang="en-US" dirty="0"/>
              <a:t>REMEMBER…</a:t>
            </a:r>
          </a:p>
        </p:txBody>
      </p:sp>
      <p:sp>
        <p:nvSpPr>
          <p:cNvPr id="4" name="Date Placeholder 3">
            <a:extLst>
              <a:ext uri="{FF2B5EF4-FFF2-40B4-BE49-F238E27FC236}">
                <a16:creationId xmlns:a16="http://schemas.microsoft.com/office/drawing/2014/main" id="{C45B9AD7-59C7-7D52-81E3-887A76FE054A}"/>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5" name="Footer Placeholder 4">
            <a:extLst>
              <a:ext uri="{FF2B5EF4-FFF2-40B4-BE49-F238E27FC236}">
                <a16:creationId xmlns:a16="http://schemas.microsoft.com/office/drawing/2014/main" id="{1ED559A7-DB69-138F-05E1-82FC71C0681B}"/>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6" name="Slide Number Placeholder 5">
            <a:extLst>
              <a:ext uri="{FF2B5EF4-FFF2-40B4-BE49-F238E27FC236}">
                <a16:creationId xmlns:a16="http://schemas.microsoft.com/office/drawing/2014/main" id="{6379C652-75A7-D9A4-33FA-B9B3AFDDB7E7}"/>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38</a:t>
            </a:fld>
            <a:endParaRPr lang="en-US" dirty="0"/>
          </a:p>
        </p:txBody>
      </p:sp>
    </p:spTree>
    <p:extLst>
      <p:ext uri="{BB962C8B-B14F-4D97-AF65-F5344CB8AC3E}">
        <p14:creationId xmlns:p14="http://schemas.microsoft.com/office/powerpoint/2010/main" val="224755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D16D-08B5-F64E-21FA-1FA5201FD9F1}"/>
              </a:ext>
            </a:extLst>
          </p:cNvPr>
          <p:cNvSpPr>
            <a:spLocks noGrp="1"/>
          </p:cNvSpPr>
          <p:nvPr>
            <p:ph type="title"/>
          </p:nvPr>
        </p:nvSpPr>
        <p:spPr/>
        <p:txBody>
          <a:bodyPr>
            <a:normAutofit/>
          </a:bodyPr>
          <a:lstStyle/>
          <a:p>
            <a:r>
              <a:rPr lang="en-US" b="0" i="0" u="none" strike="noStrike" dirty="0">
                <a:solidFill>
                  <a:srgbClr val="222222"/>
                </a:solidFill>
                <a:effectLst/>
                <a:latin typeface="Impact" panose="020B0806030902050204" pitchFamily="34" charset="0"/>
              </a:rPr>
              <a:t>It’s All God’s </a:t>
            </a:r>
            <a:endParaRPr lang="en-US" dirty="0">
              <a:latin typeface="Impact" panose="020B0806030902050204" pitchFamily="34" charset="0"/>
            </a:endParaRPr>
          </a:p>
        </p:txBody>
      </p:sp>
      <p:sp>
        <p:nvSpPr>
          <p:cNvPr id="3" name="Content Placeholder 2">
            <a:extLst>
              <a:ext uri="{FF2B5EF4-FFF2-40B4-BE49-F238E27FC236}">
                <a16:creationId xmlns:a16="http://schemas.microsoft.com/office/drawing/2014/main" id="{97A5A714-412E-DBAC-993C-C8275CB0CEC4}"/>
              </a:ext>
            </a:extLst>
          </p:cNvPr>
          <p:cNvSpPr>
            <a:spLocks noGrp="1"/>
          </p:cNvSpPr>
          <p:nvPr>
            <p:ph idx="1"/>
          </p:nvPr>
        </p:nvSpPr>
        <p:spPr>
          <a:xfrm>
            <a:off x="486887" y="2716305"/>
            <a:ext cx="11245933" cy="2799825"/>
          </a:xfrm>
        </p:spPr>
        <p:txBody>
          <a:bodyPr>
            <a:normAutofit/>
          </a:bodyPr>
          <a:lstStyle/>
          <a:p>
            <a:pPr marL="293688" indent="-293688">
              <a:lnSpc>
                <a:spcPct val="110000"/>
              </a:lnSpc>
              <a:spcBef>
                <a:spcPts val="0"/>
              </a:spcBef>
            </a:pPr>
            <a:r>
              <a:rPr lang="en-US" sz="2600" b="0" i="0" u="none" strike="noStrike" dirty="0">
                <a:solidFill>
                  <a:srgbClr val="222222"/>
                </a:solidFill>
                <a:effectLst/>
              </a:rPr>
              <a:t>The word ‘money’ occurs 140 times in the Bible. Think about it. </a:t>
            </a:r>
          </a:p>
          <a:p>
            <a:pPr marL="293688" indent="-293688">
              <a:lnSpc>
                <a:spcPct val="110000"/>
              </a:lnSpc>
              <a:spcBef>
                <a:spcPts val="0"/>
              </a:spcBef>
            </a:pPr>
            <a:endParaRPr lang="en-US" sz="800" b="0" i="0" u="none" strike="noStrike" dirty="0">
              <a:solidFill>
                <a:srgbClr val="222222"/>
              </a:solidFill>
              <a:effectLst/>
            </a:endParaRPr>
          </a:p>
          <a:p>
            <a:pPr marL="293688" indent="-293688">
              <a:lnSpc>
                <a:spcPct val="110000"/>
              </a:lnSpc>
              <a:spcBef>
                <a:spcPts val="0"/>
              </a:spcBef>
            </a:pPr>
            <a:r>
              <a:rPr lang="en-US" sz="2600" b="0" i="0" u="none" strike="noStrike" dirty="0">
                <a:solidFill>
                  <a:srgbClr val="222222"/>
                </a:solidFill>
                <a:effectLst/>
              </a:rPr>
              <a:t>Why would God spend so much time addressing a topic he didn’t care about?</a:t>
            </a:r>
          </a:p>
          <a:p>
            <a:pPr marL="293688" indent="-293688">
              <a:lnSpc>
                <a:spcPct val="110000"/>
              </a:lnSpc>
              <a:spcBef>
                <a:spcPts val="0"/>
              </a:spcBef>
            </a:pPr>
            <a:endParaRPr lang="en-US" sz="800" b="0" i="0" u="none" strike="noStrike" dirty="0">
              <a:solidFill>
                <a:srgbClr val="222222"/>
              </a:solidFill>
              <a:effectLst/>
            </a:endParaRPr>
          </a:p>
          <a:p>
            <a:pPr marL="293688" indent="-293688">
              <a:lnSpc>
                <a:spcPct val="110000"/>
              </a:lnSpc>
              <a:spcBef>
                <a:spcPts val="0"/>
              </a:spcBef>
            </a:pPr>
            <a:r>
              <a:rPr lang="en-US" sz="2600" b="0" i="0" u="none" strike="noStrike" dirty="0">
                <a:solidFill>
                  <a:srgbClr val="222222"/>
                </a:solidFill>
                <a:effectLst/>
              </a:rPr>
              <a:t>God knows poor money management leads to financial disaster. And he wants us to have a bright future.  </a:t>
            </a:r>
            <a:endParaRPr lang="en-US" sz="2600" dirty="0"/>
          </a:p>
        </p:txBody>
      </p:sp>
      <p:sp>
        <p:nvSpPr>
          <p:cNvPr id="5" name="TextBox 4">
            <a:extLst>
              <a:ext uri="{FF2B5EF4-FFF2-40B4-BE49-F238E27FC236}">
                <a16:creationId xmlns:a16="http://schemas.microsoft.com/office/drawing/2014/main" id="{781455F9-DE1F-C604-7037-8E3488D8A279}"/>
              </a:ext>
            </a:extLst>
          </p:cNvPr>
          <p:cNvSpPr txBox="1"/>
          <p:nvPr/>
        </p:nvSpPr>
        <p:spPr>
          <a:xfrm>
            <a:off x="459180" y="1341869"/>
            <a:ext cx="11117616" cy="954107"/>
          </a:xfrm>
          <a:prstGeom prst="rect">
            <a:avLst/>
          </a:prstGeom>
          <a:noFill/>
        </p:spPr>
        <p:txBody>
          <a:bodyPr wrap="square">
            <a:spAutoFit/>
          </a:bodyPr>
          <a:lstStyle/>
          <a:p>
            <a:r>
              <a:rPr lang="en-US" sz="2800" b="0" i="0" u="none" strike="noStrike" dirty="0">
                <a:solidFill>
                  <a:srgbClr val="222222"/>
                </a:solidFill>
                <a:effectLst/>
                <a:latin typeface="Arial" panose="020B0604020202020204" pitchFamily="34" charset="0"/>
                <a:cs typeface="Arial" panose="020B0604020202020204" pitchFamily="34" charset="0"/>
              </a:rPr>
              <a:t>“The earth is the Lord’s, and everything in it. The world and all its people belong to him.” </a:t>
            </a:r>
            <a:r>
              <a:rPr lang="en-US" sz="2800" b="0" i="1" u="none" strike="noStrike" dirty="0">
                <a:solidFill>
                  <a:srgbClr val="222222"/>
                </a:solidFill>
                <a:effectLst/>
                <a:latin typeface="Arial" panose="020B0604020202020204" pitchFamily="34" charset="0"/>
                <a:cs typeface="Arial" panose="020B0604020202020204" pitchFamily="34" charset="0"/>
              </a:rPr>
              <a:t>Psalm 24:1</a:t>
            </a:r>
            <a:endParaRPr lang="en-US" sz="2800" dirty="0">
              <a:latin typeface="Arial" panose="020B0604020202020204" pitchFamily="34" charset="0"/>
              <a:cs typeface="Arial" panose="020B0604020202020204" pitchFamily="34" charset="0"/>
            </a:endParaRPr>
          </a:p>
        </p:txBody>
      </p:sp>
      <p:sp>
        <p:nvSpPr>
          <p:cNvPr id="6" name="Date Placeholder 3">
            <a:extLst>
              <a:ext uri="{FF2B5EF4-FFF2-40B4-BE49-F238E27FC236}">
                <a16:creationId xmlns:a16="http://schemas.microsoft.com/office/drawing/2014/main" id="{A9AF6F9A-E540-AACF-11CD-3CA9C26F56A7}"/>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7" name="Footer Placeholder 4">
            <a:extLst>
              <a:ext uri="{FF2B5EF4-FFF2-40B4-BE49-F238E27FC236}">
                <a16:creationId xmlns:a16="http://schemas.microsoft.com/office/drawing/2014/main" id="{017F37CF-5B44-FE39-FE2C-444B286020C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8" name="Slide Number Placeholder 5">
            <a:extLst>
              <a:ext uri="{FF2B5EF4-FFF2-40B4-BE49-F238E27FC236}">
                <a16:creationId xmlns:a16="http://schemas.microsoft.com/office/drawing/2014/main" id="{5B7CCBD0-674D-6008-F56F-1A07EEAA92B9}"/>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39</a:t>
            </a:fld>
            <a:endParaRPr lang="en-US" dirty="0"/>
          </a:p>
        </p:txBody>
      </p:sp>
    </p:spTree>
    <p:extLst>
      <p:ext uri="{BB962C8B-B14F-4D97-AF65-F5344CB8AC3E}">
        <p14:creationId xmlns:p14="http://schemas.microsoft.com/office/powerpoint/2010/main" val="53887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ADD70-37D3-59A9-B97F-0146469F70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2" y="0"/>
            <a:ext cx="2163556" cy="2480252"/>
          </a:xfrm>
          <a:prstGeom prst="rect">
            <a:avLst/>
          </a:prstGeom>
        </p:spPr>
      </p:pic>
      <p:pic>
        <p:nvPicPr>
          <p:cNvPr id="5" name="Picture 4">
            <a:extLst>
              <a:ext uri="{FF2B5EF4-FFF2-40B4-BE49-F238E27FC236}">
                <a16:creationId xmlns:a16="http://schemas.microsoft.com/office/drawing/2014/main" id="{A2D209EF-3B94-4901-DFD5-AEC43C1F7C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05559" y="0"/>
            <a:ext cx="1965080" cy="2480252"/>
          </a:xfrm>
          <a:prstGeom prst="rect">
            <a:avLst/>
          </a:prstGeom>
        </p:spPr>
      </p:pic>
      <p:pic>
        <p:nvPicPr>
          <p:cNvPr id="6" name="Picture 5">
            <a:extLst>
              <a:ext uri="{FF2B5EF4-FFF2-40B4-BE49-F238E27FC236}">
                <a16:creationId xmlns:a16="http://schemas.microsoft.com/office/drawing/2014/main" id="{9818F415-9738-53FE-EF81-A6166CC7F9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5126" y="0"/>
            <a:ext cx="1743526" cy="2480252"/>
          </a:xfrm>
          <a:prstGeom prst="rect">
            <a:avLst/>
          </a:prstGeom>
        </p:spPr>
      </p:pic>
      <p:pic>
        <p:nvPicPr>
          <p:cNvPr id="7" name="Picture 6">
            <a:extLst>
              <a:ext uri="{FF2B5EF4-FFF2-40B4-BE49-F238E27FC236}">
                <a16:creationId xmlns:a16="http://schemas.microsoft.com/office/drawing/2014/main" id="{96512D4A-493E-74DA-ED34-2F8FC8C3E0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84633" y="0"/>
            <a:ext cx="2301808" cy="2480252"/>
          </a:xfrm>
          <a:prstGeom prst="rect">
            <a:avLst/>
          </a:prstGeom>
        </p:spPr>
      </p:pic>
      <p:pic>
        <p:nvPicPr>
          <p:cNvPr id="8" name="Picture 7">
            <a:extLst>
              <a:ext uri="{FF2B5EF4-FFF2-40B4-BE49-F238E27FC236}">
                <a16:creationId xmlns:a16="http://schemas.microsoft.com/office/drawing/2014/main" id="{16C5F48A-C511-0C16-DA43-2EEFC3FEE2E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36994" y="0"/>
            <a:ext cx="1947639" cy="2480252"/>
          </a:xfrm>
          <a:prstGeom prst="rect">
            <a:avLst/>
          </a:prstGeom>
        </p:spPr>
      </p:pic>
      <p:sp>
        <p:nvSpPr>
          <p:cNvPr id="10" name="TextBox 9">
            <a:extLst>
              <a:ext uri="{FF2B5EF4-FFF2-40B4-BE49-F238E27FC236}">
                <a16:creationId xmlns:a16="http://schemas.microsoft.com/office/drawing/2014/main" id="{A7015D32-28AC-49A5-B381-30BDA66A7359}"/>
              </a:ext>
            </a:extLst>
          </p:cNvPr>
          <p:cNvSpPr txBox="1"/>
          <p:nvPr/>
        </p:nvSpPr>
        <p:spPr>
          <a:xfrm>
            <a:off x="124700" y="2480251"/>
            <a:ext cx="82296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Characteristics of the Virtuous Woman</a:t>
            </a:r>
          </a:p>
        </p:txBody>
      </p:sp>
      <p:sp>
        <p:nvSpPr>
          <p:cNvPr id="15" name="TextBox 14">
            <a:extLst>
              <a:ext uri="{FF2B5EF4-FFF2-40B4-BE49-F238E27FC236}">
                <a16:creationId xmlns:a16="http://schemas.microsoft.com/office/drawing/2014/main" id="{1DDE08E3-D2B6-2746-210A-50E3F2BA5D9C}"/>
              </a:ext>
            </a:extLst>
          </p:cNvPr>
          <p:cNvSpPr txBox="1"/>
          <p:nvPr/>
        </p:nvSpPr>
        <p:spPr>
          <a:xfrm>
            <a:off x="172089" y="2965056"/>
            <a:ext cx="11639454" cy="1938992"/>
          </a:xfrm>
          <a:prstGeom prst="rect">
            <a:avLst/>
          </a:prstGeom>
          <a:noFill/>
        </p:spPr>
        <p:txBody>
          <a:bodyPr wrap="square" rtlCol="0">
            <a:spAutoFit/>
          </a:bodyPr>
          <a:lstStyle/>
          <a:p>
            <a:pPr marL="122237" algn="ctr"/>
            <a:r>
              <a:rPr lang="en-US" sz="2400" i="0" u="none" strike="noStrike" dirty="0">
                <a:solidFill>
                  <a:srgbClr val="202124"/>
                </a:solidFill>
                <a:effectLst/>
                <a:latin typeface="arial" panose="020B0604020202020204" pitchFamily="34" charset="0"/>
              </a:rPr>
              <a:t>The characteristics of a Proverbs 31 mother include her virtue, her values, </a:t>
            </a:r>
          </a:p>
          <a:p>
            <a:pPr marL="122237" algn="ctr"/>
            <a:r>
              <a:rPr lang="en-US" sz="2400" i="0" u="none" strike="noStrike" dirty="0">
                <a:solidFill>
                  <a:srgbClr val="202124"/>
                </a:solidFill>
                <a:effectLst/>
                <a:latin typeface="arial" panose="020B0604020202020204" pitchFamily="34" charset="0"/>
              </a:rPr>
              <a:t>her trustworthiness, her love for others and her love for her family. She does </a:t>
            </a:r>
          </a:p>
          <a:p>
            <a:pPr marL="122237" algn="ctr"/>
            <a:r>
              <a:rPr lang="en-US" sz="2400" i="0" u="none" strike="noStrike" dirty="0">
                <a:solidFill>
                  <a:srgbClr val="202124"/>
                </a:solidFill>
                <a:effectLst/>
                <a:latin typeface="arial" panose="020B0604020202020204" pitchFamily="34" charset="0"/>
              </a:rPr>
              <a:t>good and no evil. She is a worker, a businesswoman, </a:t>
            </a:r>
          </a:p>
          <a:p>
            <a:pPr marL="122237" algn="ctr"/>
            <a:r>
              <a:rPr lang="en-US" sz="2400" i="0" u="none" strike="noStrike" dirty="0">
                <a:solidFill>
                  <a:srgbClr val="202124"/>
                </a:solidFill>
                <a:effectLst/>
                <a:latin typeface="arial" panose="020B0604020202020204" pitchFamily="34" charset="0"/>
              </a:rPr>
              <a:t>the household manager and a provider. </a:t>
            </a:r>
          </a:p>
          <a:p>
            <a:pPr marL="122237" algn="ctr"/>
            <a:r>
              <a:rPr lang="en-US" sz="2400" i="0" u="none" strike="noStrike" dirty="0">
                <a:solidFill>
                  <a:srgbClr val="202124"/>
                </a:solidFill>
                <a:effectLst/>
                <a:latin typeface="arial" panose="020B0604020202020204" pitchFamily="34" charset="0"/>
              </a:rPr>
              <a:t>She loves hospitality and generously provides tasty meals for her family.</a:t>
            </a:r>
            <a:endParaRPr lang="en-US" sz="2100" dirty="0">
              <a:latin typeface="Arial" panose="020B0604020202020204" pitchFamily="34" charset="0"/>
              <a:ea typeface="Geneva" panose="020B0503030404040204" pitchFamily="34" charset="0"/>
              <a:cs typeface="Arial" panose="020B0604020202020204" pitchFamily="34" charset="0"/>
            </a:endParaRPr>
          </a:p>
        </p:txBody>
      </p:sp>
      <p:sp>
        <p:nvSpPr>
          <p:cNvPr id="17" name="Date Placeholder 3">
            <a:extLst>
              <a:ext uri="{FF2B5EF4-FFF2-40B4-BE49-F238E27FC236}">
                <a16:creationId xmlns:a16="http://schemas.microsoft.com/office/drawing/2014/main" id="{0B95716F-4EA7-BBFC-962C-53EF326E69A0}"/>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8" name="Footer Placeholder 4">
            <a:extLst>
              <a:ext uri="{FF2B5EF4-FFF2-40B4-BE49-F238E27FC236}">
                <a16:creationId xmlns:a16="http://schemas.microsoft.com/office/drawing/2014/main" id="{37062157-38A2-9103-1116-91BA64BBA63F}"/>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9" name="Slide Number Placeholder 5">
            <a:extLst>
              <a:ext uri="{FF2B5EF4-FFF2-40B4-BE49-F238E27FC236}">
                <a16:creationId xmlns:a16="http://schemas.microsoft.com/office/drawing/2014/main" id="{4C8699A9-897F-3DE0-5D96-BB4C40B15007}"/>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4</a:t>
            </a:fld>
            <a:endParaRPr lang="en-US" dirty="0"/>
          </a:p>
        </p:txBody>
      </p:sp>
      <p:pic>
        <p:nvPicPr>
          <p:cNvPr id="2" name="Picture 1">
            <a:extLst>
              <a:ext uri="{FF2B5EF4-FFF2-40B4-BE49-F238E27FC236}">
                <a16:creationId xmlns:a16="http://schemas.microsoft.com/office/drawing/2014/main" id="{BD9C9994-3E15-6B5F-1B0A-3E208852DE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86442" y="-1"/>
            <a:ext cx="2105558" cy="2480251"/>
          </a:xfrm>
          <a:prstGeom prst="rect">
            <a:avLst/>
          </a:prstGeom>
        </p:spPr>
      </p:pic>
      <p:sp>
        <p:nvSpPr>
          <p:cNvPr id="3" name="TextBox 2">
            <a:extLst>
              <a:ext uri="{FF2B5EF4-FFF2-40B4-BE49-F238E27FC236}">
                <a16:creationId xmlns:a16="http://schemas.microsoft.com/office/drawing/2014/main" id="{D9E02C8C-0880-3546-194A-21432525BCAF}"/>
              </a:ext>
            </a:extLst>
          </p:cNvPr>
          <p:cNvSpPr txBox="1"/>
          <p:nvPr/>
        </p:nvSpPr>
        <p:spPr>
          <a:xfrm>
            <a:off x="888177" y="5121738"/>
            <a:ext cx="10191500" cy="461665"/>
          </a:xfrm>
          <a:prstGeom prst="rect">
            <a:avLst/>
          </a:prstGeom>
          <a:noFill/>
        </p:spPr>
        <p:txBody>
          <a:bodyPr wrap="square" rtlCol="0">
            <a:spAutoFit/>
          </a:bodyPr>
          <a:lstStyle/>
          <a:p>
            <a:pPr algn="ctr"/>
            <a:r>
              <a:rPr lang="en-US" sz="2400" b="1" dirty="0">
                <a:solidFill>
                  <a:srgbClr val="0432FF"/>
                </a:solidFill>
                <a:latin typeface="Arial" panose="020B0604020202020204" pitchFamily="34" charset="0"/>
                <a:cs typeface="Arial" panose="020B0604020202020204" pitchFamily="34" charset="0"/>
              </a:rPr>
              <a:t>I WOULD SAY, THIS SISTER IS MULTI-TALENTED </a:t>
            </a:r>
          </a:p>
        </p:txBody>
      </p:sp>
    </p:spTree>
    <p:extLst>
      <p:ext uri="{BB962C8B-B14F-4D97-AF65-F5344CB8AC3E}">
        <p14:creationId xmlns:p14="http://schemas.microsoft.com/office/powerpoint/2010/main" val="335508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C6CB9-BBFB-2D7B-A545-12C9C9D7418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rcRect l="8372" t="20258" r="7282"/>
          <a:stretch/>
        </p:blipFill>
        <p:spPr>
          <a:xfrm>
            <a:off x="7329712" y="2482645"/>
            <a:ext cx="4586515" cy="3033485"/>
          </a:xfrm>
          <a:prstGeom prst="rect">
            <a:avLst/>
          </a:prstGeom>
        </p:spPr>
      </p:pic>
      <p:sp>
        <p:nvSpPr>
          <p:cNvPr id="2" name="Title 1">
            <a:extLst>
              <a:ext uri="{FF2B5EF4-FFF2-40B4-BE49-F238E27FC236}">
                <a16:creationId xmlns:a16="http://schemas.microsoft.com/office/drawing/2014/main" id="{326B23F2-8203-6A89-805F-3CB704C5C12A}"/>
              </a:ext>
            </a:extLst>
          </p:cNvPr>
          <p:cNvSpPr>
            <a:spLocks noGrp="1"/>
          </p:cNvSpPr>
          <p:nvPr>
            <p:ph type="title"/>
          </p:nvPr>
        </p:nvSpPr>
        <p:spPr/>
        <p:txBody>
          <a:bodyPr/>
          <a:lstStyle/>
          <a:p>
            <a:pPr algn="l"/>
            <a:r>
              <a:rPr lang="en-US" b="0" i="0" u="none" strike="noStrike" dirty="0">
                <a:solidFill>
                  <a:srgbClr val="222222"/>
                </a:solidFill>
                <a:effectLst/>
                <a:latin typeface="Impact" panose="020B0806030902050204" pitchFamily="34" charset="0"/>
              </a:rPr>
              <a:t>Good Steward of Money?</a:t>
            </a:r>
          </a:p>
        </p:txBody>
      </p:sp>
      <p:sp>
        <p:nvSpPr>
          <p:cNvPr id="3" name="Content Placeholder 2">
            <a:extLst>
              <a:ext uri="{FF2B5EF4-FFF2-40B4-BE49-F238E27FC236}">
                <a16:creationId xmlns:a16="http://schemas.microsoft.com/office/drawing/2014/main" id="{3DCF92E9-4370-445F-AB62-1CF45AF965E9}"/>
              </a:ext>
            </a:extLst>
          </p:cNvPr>
          <p:cNvSpPr>
            <a:spLocks noGrp="1"/>
          </p:cNvSpPr>
          <p:nvPr>
            <p:ph idx="1"/>
          </p:nvPr>
        </p:nvSpPr>
        <p:spPr>
          <a:xfrm>
            <a:off x="486888" y="1523999"/>
            <a:ext cx="7568541" cy="3992131"/>
          </a:xfrm>
        </p:spPr>
        <p:txBody>
          <a:bodyPr/>
          <a:lstStyle/>
          <a:p>
            <a:pPr marL="293688" indent="-293688" algn="l">
              <a:lnSpc>
                <a:spcPct val="100000"/>
              </a:lnSpc>
              <a:spcBef>
                <a:spcPts val="0"/>
              </a:spcBef>
            </a:pPr>
            <a:r>
              <a:rPr lang="en-US" sz="2900" u="none" strike="noStrike" dirty="0">
                <a:solidFill>
                  <a:srgbClr val="222222"/>
                </a:solidFill>
                <a:effectLst/>
              </a:rPr>
              <a:t>The first step of becoming a good steward of money means you must accept God as the owner.</a:t>
            </a:r>
          </a:p>
          <a:p>
            <a:pPr marL="293688" indent="-293688" algn="l">
              <a:lnSpc>
                <a:spcPct val="100000"/>
              </a:lnSpc>
              <a:spcBef>
                <a:spcPts val="0"/>
              </a:spcBef>
            </a:pPr>
            <a:endParaRPr lang="en-US" sz="800" u="none" strike="noStrike" dirty="0">
              <a:solidFill>
                <a:srgbClr val="222222"/>
              </a:solidFill>
              <a:effectLst/>
            </a:endParaRPr>
          </a:p>
          <a:p>
            <a:pPr marL="293688" indent="-293688" algn="l">
              <a:lnSpc>
                <a:spcPct val="100000"/>
              </a:lnSpc>
              <a:spcBef>
                <a:spcPts val="0"/>
              </a:spcBef>
            </a:pPr>
            <a:r>
              <a:rPr lang="en-US" sz="2900" u="none" strike="noStrike" dirty="0">
                <a:solidFill>
                  <a:srgbClr val="222222"/>
                </a:solidFill>
                <a:effectLst/>
              </a:rPr>
              <a:t>When you’re sitting down to plan out your family budget, make sure God has a seat at the table. </a:t>
            </a:r>
          </a:p>
          <a:p>
            <a:endParaRPr lang="en-US" dirty="0"/>
          </a:p>
        </p:txBody>
      </p:sp>
      <p:sp>
        <p:nvSpPr>
          <p:cNvPr id="5" name="Date Placeholder 3">
            <a:extLst>
              <a:ext uri="{FF2B5EF4-FFF2-40B4-BE49-F238E27FC236}">
                <a16:creationId xmlns:a16="http://schemas.microsoft.com/office/drawing/2014/main" id="{F0D99065-9044-5AA6-750B-4EA87182BA59}"/>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6" name="Footer Placeholder 4">
            <a:extLst>
              <a:ext uri="{FF2B5EF4-FFF2-40B4-BE49-F238E27FC236}">
                <a16:creationId xmlns:a16="http://schemas.microsoft.com/office/drawing/2014/main" id="{BE89DE33-921A-3E29-E5C7-86742CA8BCF8}"/>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7" name="Slide Number Placeholder 5">
            <a:extLst>
              <a:ext uri="{FF2B5EF4-FFF2-40B4-BE49-F238E27FC236}">
                <a16:creationId xmlns:a16="http://schemas.microsoft.com/office/drawing/2014/main" id="{E32429AF-F8E3-F5AB-3C1A-851D1488B589}"/>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40</a:t>
            </a:fld>
            <a:endParaRPr lang="en-US" dirty="0"/>
          </a:p>
        </p:txBody>
      </p:sp>
    </p:spTree>
    <p:extLst>
      <p:ext uri="{BB962C8B-B14F-4D97-AF65-F5344CB8AC3E}">
        <p14:creationId xmlns:p14="http://schemas.microsoft.com/office/powerpoint/2010/main" val="1185408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F7A619-BCDA-CB92-D324-A569E19AF5FA}"/>
              </a:ext>
            </a:extLst>
          </p:cNvPr>
          <p:cNvSpPr/>
          <p:nvPr/>
        </p:nvSpPr>
        <p:spPr>
          <a:xfrm>
            <a:off x="593766" y="2731325"/>
            <a:ext cx="9674184" cy="200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5">
            <a:extLst>
              <a:ext uri="{FF2B5EF4-FFF2-40B4-BE49-F238E27FC236}">
                <a16:creationId xmlns:a16="http://schemas.microsoft.com/office/drawing/2014/main" id="{C596A836-B062-1A4F-9FED-2ADFF754EEB9}"/>
              </a:ext>
            </a:extLst>
          </p:cNvPr>
          <p:cNvSpPr>
            <a:spLocks noGrp="1"/>
          </p:cNvSpPr>
          <p:nvPr>
            <p:ph type="title"/>
          </p:nvPr>
        </p:nvSpPr>
        <p:spPr>
          <a:xfrm>
            <a:off x="1330036" y="3392049"/>
            <a:ext cx="7825008" cy="921912"/>
          </a:xfrm>
        </p:spPr>
        <p:txBody>
          <a:bodyPr>
            <a:normAutofit/>
          </a:bodyPr>
          <a:lstStyle/>
          <a:p>
            <a:r>
              <a:rPr lang="en-US" sz="5400" b="1" spc="140" dirty="0">
                <a:solidFill>
                  <a:schemeClr val="bg1"/>
                </a:solidFill>
                <a:latin typeface="Impact" panose="020B0806030902050204" pitchFamily="34" charset="0"/>
                <a:cs typeface="Arial" panose="020B0604020202020204" pitchFamily="34" charset="0"/>
              </a:rPr>
              <a:t>Resource Directory</a:t>
            </a:r>
          </a:p>
        </p:txBody>
      </p:sp>
      <p:sp>
        <p:nvSpPr>
          <p:cNvPr id="4" name="Date Placeholder 3">
            <a:extLst>
              <a:ext uri="{FF2B5EF4-FFF2-40B4-BE49-F238E27FC236}">
                <a16:creationId xmlns:a16="http://schemas.microsoft.com/office/drawing/2014/main" id="{EF5BF079-C1B0-E43F-D6DE-5833C96FA583}"/>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26CE12D8-CBE6-F2D8-B583-4893190FE7A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64C9D477-1B5F-BF5C-2A8B-2D4D1046A4A6}"/>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41</a:t>
            </a:fld>
            <a:endParaRPr lang="en-US" dirty="0"/>
          </a:p>
        </p:txBody>
      </p:sp>
    </p:spTree>
    <p:extLst>
      <p:ext uri="{BB962C8B-B14F-4D97-AF65-F5344CB8AC3E}">
        <p14:creationId xmlns:p14="http://schemas.microsoft.com/office/powerpoint/2010/main" val="290342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1EA662-92FE-9F83-25A8-48C0CB97E765}"/>
              </a:ext>
            </a:extLst>
          </p:cNvPr>
          <p:cNvSpPr>
            <a:spLocks noGrp="1"/>
          </p:cNvSpPr>
          <p:nvPr>
            <p:ph idx="1"/>
          </p:nvPr>
        </p:nvSpPr>
        <p:spPr>
          <a:xfrm>
            <a:off x="475285" y="1386677"/>
            <a:ext cx="11399519" cy="4071148"/>
          </a:xfrm>
        </p:spPr>
        <p:txBody>
          <a:bodyPr>
            <a:noAutofit/>
          </a:bodyPr>
          <a:lstStyle/>
          <a:p>
            <a:pPr marL="285750" indent="-285750">
              <a:lnSpc>
                <a:spcPct val="100000"/>
              </a:lnSpc>
              <a:spcBef>
                <a:spcPts val="0"/>
              </a:spcBef>
            </a:pPr>
            <a:r>
              <a:rPr lang="en-US" sz="1900" dirty="0">
                <a:solidFill>
                  <a:schemeClr val="tx1">
                    <a:lumMod val="95000"/>
                    <a:lumOff val="5000"/>
                  </a:schemeClr>
                </a:solidFill>
                <a:latin typeface="Arial" panose="020B0604020202020204" pitchFamily="34" charset="0"/>
                <a:cs typeface="Arial" panose="020B0604020202020204" pitchFamily="34" charset="0"/>
              </a:rPr>
              <a:t>Freddie Mac CreditSmart Essentials </a:t>
            </a:r>
            <a:r>
              <a:rPr lang="en-US" sz="1900" dirty="0">
                <a:solidFill>
                  <a:srgbClr val="0432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https://creditsmart.freddiemac.com/?gclid=Cj0KCQiA64GRBhCZARIsAHOLriIQ_DJJTOmUFW-PR4XV_nF16od8o4u0fuhfZFSrEa9aIEa03NoqlSoaAnZqEALw_wcB</a:t>
            </a:r>
            <a:r>
              <a:rPr lang="en-US" sz="1900" dirty="0">
                <a:solidFill>
                  <a:srgbClr val="0432FF"/>
                </a:solidFill>
                <a:latin typeface="Arial" panose="020B0604020202020204" pitchFamily="34" charset="0"/>
                <a:cs typeface="Arial" panose="020B0604020202020204" pitchFamily="34" charset="0"/>
              </a:rPr>
              <a:t> </a:t>
            </a:r>
          </a:p>
          <a:p>
            <a:pPr marL="285750" indent="-285750">
              <a:lnSpc>
                <a:spcPct val="100000"/>
              </a:lnSpc>
              <a:spcBef>
                <a:spcPts val="0"/>
              </a:spcBef>
              <a:spcAft>
                <a:spcPts val="0"/>
              </a:spcAft>
            </a:pPr>
            <a:endParaRPr lang="en-US" sz="8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nSpc>
                <a:spcPct val="100000"/>
              </a:lnSpc>
              <a:spcBef>
                <a:spcPts val="0"/>
              </a:spcBef>
              <a:spcAft>
                <a:spcPts val="0"/>
              </a:spcAft>
            </a:pPr>
            <a:r>
              <a:rPr lang="en-US" sz="1900" dirty="0">
                <a:solidFill>
                  <a:schemeClr val="tx1">
                    <a:lumMod val="95000"/>
                    <a:lumOff val="5000"/>
                  </a:schemeClr>
                </a:solidFill>
                <a:latin typeface="Arial" panose="020B0604020202020204" pitchFamily="34" charset="0"/>
                <a:cs typeface="Arial" panose="020B0604020202020204" pitchFamily="34" charset="0"/>
              </a:rPr>
              <a:t>Freddie Mac HomebuyerU - </a:t>
            </a:r>
            <a:r>
              <a:rPr lang="en-US" sz="1900" dirty="0">
                <a:solidFill>
                  <a:srgbClr val="0432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https://creditsmart.freddiemac.com/paths/homebuyer-u/?gclid=Cj0KCQiA64GRBhCZARIsAHOLriJvlHWKZgIleTUtoyMwnoGwTaxdr9Q4eIaIvlMPcqEuNpm-2mE1ZMUaAoFLEALw_wcB</a:t>
            </a:r>
            <a:r>
              <a:rPr lang="en-US" sz="1900" dirty="0">
                <a:solidFill>
                  <a:srgbClr val="0432FF"/>
                </a:solidFill>
                <a:latin typeface="Arial" panose="020B0604020202020204" pitchFamily="34" charset="0"/>
                <a:cs typeface="Arial" panose="020B0604020202020204" pitchFamily="34" charset="0"/>
              </a:rPr>
              <a:t> </a:t>
            </a:r>
          </a:p>
          <a:p>
            <a:pPr marL="285750" indent="-285750">
              <a:lnSpc>
                <a:spcPct val="100000"/>
              </a:lnSpc>
              <a:spcBef>
                <a:spcPts val="0"/>
              </a:spcBef>
              <a:spcAft>
                <a:spcPts val="0"/>
              </a:spcAft>
            </a:pPr>
            <a:endParaRPr lang="en-US" sz="8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nSpc>
                <a:spcPct val="100000"/>
              </a:lnSpc>
              <a:spcBef>
                <a:spcPts val="0"/>
              </a:spcBef>
              <a:spcAft>
                <a:spcPts val="0"/>
              </a:spcAft>
            </a:pPr>
            <a:r>
              <a:rPr lang="en-US" sz="1900" dirty="0">
                <a:solidFill>
                  <a:schemeClr val="tx1">
                    <a:lumMod val="95000"/>
                    <a:lumOff val="5000"/>
                  </a:schemeClr>
                </a:solidFill>
                <a:latin typeface="Arial" panose="020B0604020202020204" pitchFamily="34" charset="0"/>
                <a:cs typeface="Arial" panose="020B0604020202020204" pitchFamily="34" charset="0"/>
              </a:rPr>
              <a:t>Diversified Resource Network Consumer page - </a:t>
            </a:r>
            <a:r>
              <a:rPr lang="en-US" sz="1900" dirty="0">
                <a:solidFill>
                  <a:srgbClr val="0432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https://diversifiedresourcenetwork.org/credit-score/</a:t>
            </a:r>
            <a:r>
              <a:rPr lang="en-US" sz="1900" dirty="0">
                <a:solidFill>
                  <a:srgbClr val="0432FF"/>
                </a:solidFill>
                <a:latin typeface="Arial" panose="020B0604020202020204" pitchFamily="34" charset="0"/>
                <a:cs typeface="Arial" panose="020B0604020202020204" pitchFamily="34" charset="0"/>
              </a:rPr>
              <a:t>  </a:t>
            </a:r>
          </a:p>
          <a:p>
            <a:pPr marL="285750" indent="-285750">
              <a:lnSpc>
                <a:spcPct val="100000"/>
              </a:lnSpc>
              <a:spcBef>
                <a:spcPts val="0"/>
              </a:spcBef>
              <a:spcAft>
                <a:spcPts val="0"/>
              </a:spcAft>
            </a:pPr>
            <a:endParaRPr lang="en-US" sz="8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nSpc>
                <a:spcPct val="100000"/>
              </a:lnSpc>
              <a:spcBef>
                <a:spcPts val="0"/>
              </a:spcBef>
              <a:spcAft>
                <a:spcPts val="0"/>
              </a:spcAft>
            </a:pPr>
            <a:r>
              <a:rPr lang="en-US" sz="1900" dirty="0">
                <a:solidFill>
                  <a:schemeClr val="tx1">
                    <a:lumMod val="95000"/>
                    <a:lumOff val="5000"/>
                  </a:schemeClr>
                </a:solidFill>
                <a:latin typeface="Arial" panose="020B0604020202020204" pitchFamily="34" charset="0"/>
                <a:cs typeface="Arial" panose="020B0604020202020204" pitchFamily="34" charset="0"/>
              </a:rPr>
              <a:t>HUD Housing Counseling Agencies – </a:t>
            </a:r>
            <a:r>
              <a:rPr lang="en-US" sz="1900" dirty="0">
                <a:solidFill>
                  <a:srgbClr val="0432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https://apps.hud.gov/offices/hsg/sfh/hcc/hcs.cfm</a:t>
            </a:r>
            <a:endParaRPr lang="en-US" sz="1900" dirty="0">
              <a:solidFill>
                <a:srgbClr val="0432FF"/>
              </a:solidFill>
              <a:latin typeface="Arial" panose="020B0604020202020204" pitchFamily="34" charset="0"/>
              <a:cs typeface="Arial" panose="020B0604020202020204" pitchFamily="34" charset="0"/>
            </a:endParaRPr>
          </a:p>
          <a:p>
            <a:pPr marL="285750" indent="-285750">
              <a:lnSpc>
                <a:spcPct val="100000"/>
              </a:lnSpc>
              <a:spcBef>
                <a:spcPts val="0"/>
              </a:spcBef>
              <a:spcAft>
                <a:spcPts val="0"/>
              </a:spcAft>
            </a:pPr>
            <a:endParaRPr lang="en-US" sz="8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nSpc>
                <a:spcPct val="100000"/>
              </a:lnSpc>
              <a:spcBef>
                <a:spcPts val="0"/>
              </a:spcBef>
              <a:spcAft>
                <a:spcPts val="0"/>
              </a:spcAft>
            </a:pPr>
            <a:r>
              <a:rPr lang="en-US" sz="1900" dirty="0">
                <a:solidFill>
                  <a:schemeClr val="tx1">
                    <a:lumMod val="95000"/>
                    <a:lumOff val="5000"/>
                  </a:schemeClr>
                </a:solidFill>
                <a:latin typeface="Arial" panose="020B0604020202020204" pitchFamily="34" charset="0"/>
                <a:cs typeface="Arial" panose="020B0604020202020204" pitchFamily="34" charset="0"/>
              </a:rPr>
              <a:t>Federal Trade Commission – (FTC) – </a:t>
            </a:r>
            <a:r>
              <a:rPr lang="en-US" sz="1900" dirty="0">
                <a:solidFill>
                  <a:srgbClr val="0432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https://www.ftc.gov/faq/consumer-protection/submit-consumer-complaint-ftc</a:t>
            </a:r>
            <a:r>
              <a:rPr lang="en-US" sz="1900" dirty="0">
                <a:solidFill>
                  <a:srgbClr val="0432FF"/>
                </a:solidFill>
                <a:latin typeface="Arial" panose="020B0604020202020204" pitchFamily="34" charset="0"/>
                <a:cs typeface="Arial" panose="020B0604020202020204" pitchFamily="34" charset="0"/>
              </a:rPr>
              <a:t> </a:t>
            </a:r>
          </a:p>
          <a:p>
            <a:pPr marL="285750" indent="-285750">
              <a:lnSpc>
                <a:spcPct val="100000"/>
              </a:lnSpc>
              <a:spcBef>
                <a:spcPts val="0"/>
              </a:spcBef>
              <a:spcAft>
                <a:spcPts val="0"/>
              </a:spcAft>
            </a:pPr>
            <a:endParaRPr lang="en-US" sz="8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nSpc>
                <a:spcPct val="100000"/>
              </a:lnSpc>
              <a:spcBef>
                <a:spcPts val="0"/>
              </a:spcBef>
              <a:spcAft>
                <a:spcPts val="0"/>
              </a:spcAft>
            </a:pPr>
            <a:r>
              <a:rPr lang="en-US" sz="1900" dirty="0">
                <a:solidFill>
                  <a:schemeClr val="tx1">
                    <a:lumMod val="95000"/>
                    <a:lumOff val="5000"/>
                  </a:schemeClr>
                </a:solidFill>
                <a:latin typeface="Arial" panose="020B0604020202020204" pitchFamily="34" charset="0"/>
                <a:cs typeface="Arial" panose="020B0604020202020204" pitchFamily="34" charset="0"/>
              </a:rPr>
              <a:t>Annual Credit Report – </a:t>
            </a:r>
            <a:r>
              <a:rPr lang="en-US" sz="1900" dirty="0">
                <a:solidFill>
                  <a:srgbClr val="0432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www.annualcreditreport.com</a:t>
            </a:r>
            <a:r>
              <a:rPr lang="en-US" sz="1900" dirty="0">
                <a:solidFill>
                  <a:srgbClr val="0432FF"/>
                </a:solidFill>
                <a:latin typeface="Arial" panose="020B0604020202020204" pitchFamily="34" charset="0"/>
                <a:cs typeface="Arial" panose="020B0604020202020204" pitchFamily="34" charset="0"/>
              </a:rPr>
              <a:t> </a:t>
            </a:r>
          </a:p>
        </p:txBody>
      </p:sp>
      <p:sp>
        <p:nvSpPr>
          <p:cNvPr id="6" name="Title 1">
            <a:extLst>
              <a:ext uri="{FF2B5EF4-FFF2-40B4-BE49-F238E27FC236}">
                <a16:creationId xmlns:a16="http://schemas.microsoft.com/office/drawing/2014/main" id="{CDA89EEF-D08C-80B8-E8FF-4DCBBB5590A2}"/>
              </a:ext>
            </a:extLst>
          </p:cNvPr>
          <p:cNvSpPr>
            <a:spLocks noGrp="1"/>
          </p:cNvSpPr>
          <p:nvPr>
            <p:ph type="title"/>
          </p:nvPr>
        </p:nvSpPr>
        <p:spPr>
          <a:xfrm>
            <a:off x="501328" y="690135"/>
            <a:ext cx="8507288" cy="606970"/>
          </a:xfrm>
        </p:spPr>
        <p:txBody>
          <a:bodyPr>
            <a:noAutofit/>
          </a:bodyPr>
          <a:lstStyle/>
          <a:p>
            <a:r>
              <a:rPr lang="en-US" sz="4800" b="1" spc="140" dirty="0">
                <a:solidFill>
                  <a:schemeClr val="tx1">
                    <a:lumMod val="95000"/>
                    <a:lumOff val="5000"/>
                  </a:schemeClr>
                </a:solidFill>
                <a:latin typeface="Impact" panose="020B0806030902050204" pitchFamily="34" charset="0"/>
                <a:cs typeface="Arial" panose="020B0604020202020204" pitchFamily="34" charset="0"/>
              </a:rPr>
              <a:t>National Resources</a:t>
            </a:r>
          </a:p>
        </p:txBody>
      </p:sp>
      <p:sp>
        <p:nvSpPr>
          <p:cNvPr id="7" name="Date Placeholder 3">
            <a:extLst>
              <a:ext uri="{FF2B5EF4-FFF2-40B4-BE49-F238E27FC236}">
                <a16:creationId xmlns:a16="http://schemas.microsoft.com/office/drawing/2014/main" id="{2CE7E972-164D-A77F-5953-19F110F1EFBB}"/>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4B314696-34EC-A97C-3981-0B6D262A2476}"/>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8C431C91-A2A9-F660-590E-AF4555A09BF2}"/>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42</a:t>
            </a:fld>
            <a:endParaRPr lang="en-US" dirty="0"/>
          </a:p>
        </p:txBody>
      </p:sp>
    </p:spTree>
    <p:extLst>
      <p:ext uri="{BB962C8B-B14F-4D97-AF65-F5344CB8AC3E}">
        <p14:creationId xmlns:p14="http://schemas.microsoft.com/office/powerpoint/2010/main" val="4036826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532" y="1645832"/>
            <a:ext cx="11419787" cy="3869144"/>
          </a:xfrm>
        </p:spPr>
        <p:txBody>
          <a:bodyPr>
            <a:noAutofit/>
          </a:bodyPr>
          <a:lstStyle/>
          <a:p>
            <a:pPr marL="236538" indent="-230188">
              <a:spcBef>
                <a:spcPts val="0"/>
              </a:spcBef>
              <a:buClr>
                <a:schemeClr val="tx1"/>
              </a:buClr>
            </a:pPr>
            <a:r>
              <a:rPr lang="en-US" altLang="en-US" sz="1800" dirty="0">
                <a:solidFill>
                  <a:schemeClr val="tx1"/>
                </a:solidFill>
                <a:latin typeface="Arial" panose="020B0604020202020204" pitchFamily="34" charset="0"/>
                <a:cs typeface="Arial" panose="020B0604020202020204" pitchFamily="34" charset="0"/>
              </a:rPr>
              <a:t>Consumer Debt Counselors - </a:t>
            </a:r>
            <a:r>
              <a:rPr lang="en-US" altLang="en-US" sz="1800" dirty="0">
                <a:solidFill>
                  <a:srgbClr val="0000C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https://www.consumerdebtcounselors.org</a:t>
            </a:r>
            <a:r>
              <a:rPr lang="en-US" altLang="en-US" sz="1800" dirty="0">
                <a:solidFill>
                  <a:srgbClr val="0000CE"/>
                </a:solidFill>
                <a:latin typeface="Arial" panose="020B0604020202020204" pitchFamily="34" charset="0"/>
                <a:cs typeface="Arial" panose="020B0604020202020204" pitchFamily="34" charset="0"/>
              </a:rPr>
              <a:t> </a:t>
            </a:r>
          </a:p>
          <a:p>
            <a:pPr marL="236538" indent="-230188">
              <a:spcBef>
                <a:spcPts val="0"/>
              </a:spcBef>
              <a:spcAft>
                <a:spcPts val="0"/>
              </a:spcAft>
              <a:buClr>
                <a:schemeClr val="tx1"/>
              </a:buClr>
              <a:buFont typeface="Arial" pitchFamily="34" charset="0"/>
              <a:buChar char="•"/>
            </a:pPr>
            <a:endParaRPr lang="en-US" sz="800" dirty="0">
              <a:solidFill>
                <a:schemeClr val="tx1">
                  <a:lumMod val="95000"/>
                  <a:lumOff val="5000"/>
                </a:schemeClr>
              </a:solidFill>
              <a:latin typeface="Arial" panose="020B0604020202020204" pitchFamily="34" charset="0"/>
              <a:cs typeface="Arial" panose="020B0604020202020204" pitchFamily="34" charset="0"/>
            </a:endParaRPr>
          </a:p>
          <a:p>
            <a:pPr marL="236538" indent="-230188">
              <a:spcBef>
                <a:spcPts val="0"/>
              </a:spcBef>
              <a:spcAft>
                <a:spcPts val="0"/>
              </a:spcAft>
              <a:buClr>
                <a:schemeClr val="tx1"/>
              </a:buClr>
              <a:buFont typeface="Arial" pitchFamily="34" charset="0"/>
              <a:buChar char="•"/>
            </a:pPr>
            <a:r>
              <a:rPr lang="en-US" sz="1800" dirty="0">
                <a:solidFill>
                  <a:schemeClr val="tx1">
                    <a:lumMod val="95000"/>
                    <a:lumOff val="5000"/>
                  </a:schemeClr>
                </a:solidFill>
                <a:latin typeface="Arial" panose="020B0604020202020204" pitchFamily="34" charset="0"/>
                <a:cs typeface="Arial" panose="020B0604020202020204" pitchFamily="34" charset="0"/>
              </a:rPr>
              <a:t>FinAid.org  </a:t>
            </a:r>
            <a:r>
              <a:rPr lang="en-US" sz="1800" dirty="0">
                <a:solidFill>
                  <a:srgbClr val="0000C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www.finaid.org/loans</a:t>
            </a:r>
            <a:endParaRPr lang="en-US" sz="1800" dirty="0">
              <a:solidFill>
                <a:srgbClr val="0000CC"/>
              </a:solidFill>
              <a:latin typeface="Arial" panose="020B0604020202020204" pitchFamily="34" charset="0"/>
              <a:cs typeface="Arial" panose="020B0604020202020204" pitchFamily="34" charset="0"/>
            </a:endParaRPr>
          </a:p>
          <a:p>
            <a:pPr marL="6350" indent="0">
              <a:spcBef>
                <a:spcPts val="0"/>
              </a:spcBef>
              <a:spcAft>
                <a:spcPts val="0"/>
              </a:spcAft>
              <a:buClr>
                <a:schemeClr val="tx1"/>
              </a:buClr>
              <a:buNone/>
            </a:pPr>
            <a:endParaRPr lang="en-US" sz="800" dirty="0">
              <a:solidFill>
                <a:schemeClr val="tx1">
                  <a:lumMod val="95000"/>
                  <a:lumOff val="5000"/>
                </a:schemeClr>
              </a:solidFill>
              <a:latin typeface="Arial" panose="020B0604020202020204" pitchFamily="34" charset="0"/>
              <a:cs typeface="Arial" panose="020B0604020202020204" pitchFamily="34" charset="0"/>
            </a:endParaRPr>
          </a:p>
          <a:p>
            <a:pPr marL="236538" indent="-230188">
              <a:spcBef>
                <a:spcPts val="0"/>
              </a:spcBef>
              <a:spcAft>
                <a:spcPts val="0"/>
              </a:spcAft>
              <a:buClr>
                <a:schemeClr val="tx1"/>
              </a:buClr>
              <a:buFont typeface="Arial" pitchFamily="34" charset="0"/>
              <a:buChar char="•"/>
            </a:pPr>
            <a:r>
              <a:rPr lang="en-US" sz="1800" dirty="0">
                <a:solidFill>
                  <a:schemeClr val="tx1">
                    <a:lumMod val="95000"/>
                    <a:lumOff val="5000"/>
                  </a:schemeClr>
                </a:solidFill>
                <a:latin typeface="Arial" panose="020B0604020202020204" pitchFamily="34" charset="0"/>
                <a:cs typeface="Arial" panose="020B0604020202020204" pitchFamily="34" charset="0"/>
              </a:rPr>
              <a:t>Federal Student Aid   </a:t>
            </a:r>
            <a:r>
              <a:rPr lang="en-US" sz="1800" dirty="0">
                <a:solidFill>
                  <a:srgbClr val="0000CC"/>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https://studentaid.ed.gov/sa/</a:t>
            </a:r>
            <a:r>
              <a:rPr lang="en-US" sz="1800" dirty="0">
                <a:solidFill>
                  <a:srgbClr val="0000CC"/>
                </a:solidFill>
                <a:latin typeface="Arial" panose="020B0604020202020204" pitchFamily="34" charset="0"/>
                <a:cs typeface="Arial" panose="020B0604020202020204" pitchFamily="34" charset="0"/>
              </a:rPr>
              <a:t> </a:t>
            </a:r>
            <a:r>
              <a:rPr lang="en-US" sz="2000" dirty="0">
                <a:solidFill>
                  <a:srgbClr val="0000CC"/>
                </a:solidFill>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a:p>
            <a:pPr marL="236538" indent="-230188">
              <a:spcBef>
                <a:spcPts val="0"/>
              </a:spcBef>
              <a:spcAft>
                <a:spcPts val="0"/>
              </a:spcAft>
              <a:buClr>
                <a:schemeClr val="tx1"/>
              </a:buClr>
              <a:buFont typeface="Arial" pitchFamily="34" charset="0"/>
              <a:buChar char="•"/>
            </a:pPr>
            <a:endParaRPr lang="en-US" sz="800" dirty="0">
              <a:solidFill>
                <a:schemeClr val="tx1">
                  <a:lumMod val="95000"/>
                  <a:lumOff val="5000"/>
                </a:schemeClr>
              </a:solidFill>
              <a:latin typeface="Arial" panose="020B0604020202020204" pitchFamily="34" charset="0"/>
              <a:cs typeface="Arial" panose="020B0604020202020204" pitchFamily="34" charset="0"/>
            </a:endParaRPr>
          </a:p>
          <a:p>
            <a:pPr marL="236538" indent="-230188">
              <a:spcBef>
                <a:spcPts val="0"/>
              </a:spcBef>
              <a:spcAft>
                <a:spcPts val="0"/>
              </a:spcAft>
              <a:buClr>
                <a:schemeClr val="tx1"/>
              </a:buClr>
              <a:buFont typeface="Arial" pitchFamily="34" charset="0"/>
              <a:buChar char="•"/>
            </a:pPr>
            <a:r>
              <a:rPr lang="en-US" sz="1800" dirty="0">
                <a:solidFill>
                  <a:schemeClr val="tx1">
                    <a:lumMod val="95000"/>
                    <a:lumOff val="5000"/>
                  </a:schemeClr>
                </a:solidFill>
                <a:latin typeface="Arial" panose="020B0604020202020204" pitchFamily="34" charset="0"/>
                <a:cs typeface="Arial" panose="020B0604020202020204" pitchFamily="34" charset="0"/>
              </a:rPr>
              <a:t>Student Loan Borrower Assistance Project </a:t>
            </a:r>
            <a:r>
              <a:rPr lang="en-US" sz="1800" dirty="0">
                <a:solidFill>
                  <a:srgbClr val="0000CC"/>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www.studentloanborrowerassistance.org</a:t>
            </a:r>
            <a:r>
              <a:rPr lang="en-US" sz="1800" dirty="0">
                <a:solidFill>
                  <a:srgbClr val="0000CC"/>
                </a:solidFill>
                <a:latin typeface="Arial" panose="020B0604020202020204" pitchFamily="34" charset="0"/>
                <a:cs typeface="Arial" panose="020B0604020202020204" pitchFamily="34" charset="0"/>
              </a:rPr>
              <a:t> </a:t>
            </a:r>
          </a:p>
          <a:p>
            <a:pPr marL="236538" indent="-230188">
              <a:spcBef>
                <a:spcPts val="0"/>
              </a:spcBef>
              <a:spcAft>
                <a:spcPts val="0"/>
              </a:spcAft>
              <a:buClr>
                <a:schemeClr val="tx1"/>
              </a:buClr>
              <a:buNone/>
            </a:pPr>
            <a:endParaRPr lang="en-US" sz="800" dirty="0">
              <a:latin typeface="Arial" panose="020B0604020202020204" pitchFamily="34" charset="0"/>
              <a:cs typeface="Arial" panose="020B0604020202020204" pitchFamily="34" charset="0"/>
            </a:endParaRPr>
          </a:p>
          <a:p>
            <a:pPr marL="236538" indent="-230188">
              <a:spcBef>
                <a:spcPts val="0"/>
              </a:spcBef>
              <a:spcAft>
                <a:spcPts val="0"/>
              </a:spcAft>
              <a:buClr>
                <a:schemeClr val="tx1"/>
              </a:buClr>
              <a:buFont typeface="Arial" pitchFamily="34" charset="0"/>
              <a:buChar char="•"/>
            </a:pPr>
            <a:r>
              <a:rPr lang="en-US" sz="1800" dirty="0">
                <a:solidFill>
                  <a:schemeClr val="tx1">
                    <a:lumMod val="95000"/>
                    <a:lumOff val="5000"/>
                  </a:schemeClr>
                </a:solidFill>
                <a:latin typeface="Arial" panose="020B0604020202020204" pitchFamily="34" charset="0"/>
                <a:cs typeface="Arial" panose="020B0604020202020204" pitchFamily="34" charset="0"/>
              </a:rPr>
              <a:t>Direct Federal Student Loan Consolidation </a:t>
            </a:r>
            <a:r>
              <a:rPr lang="en-US" sz="1800" dirty="0">
                <a:solidFill>
                  <a:srgbClr val="0000CC"/>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https://studentaid.ed.gov/sa/repay-loans/consolidation</a:t>
            </a:r>
            <a:r>
              <a:rPr lang="en-US" sz="1800" dirty="0">
                <a:solidFill>
                  <a:srgbClr val="0000CC"/>
                </a:solidFill>
                <a:latin typeface="Arial" panose="020B0604020202020204" pitchFamily="34" charset="0"/>
                <a:cs typeface="Arial" panose="020B0604020202020204" pitchFamily="34" charset="0"/>
              </a:rPr>
              <a:t>  </a:t>
            </a:r>
          </a:p>
          <a:p>
            <a:pPr marL="236538" lvl="2" indent="-230188">
              <a:spcBef>
                <a:spcPts val="0"/>
              </a:spcBef>
              <a:spcAft>
                <a:spcPts val="0"/>
              </a:spcAft>
              <a:buClr>
                <a:schemeClr val="tx1"/>
              </a:buClr>
              <a:buSzPct val="100000"/>
              <a:buNone/>
            </a:pPr>
            <a:endParaRPr lang="en-US" sz="800" u="sng" dirty="0">
              <a:latin typeface="Arial" panose="020B0604020202020204" pitchFamily="34" charset="0"/>
              <a:ea typeface="MS PGothic" charset="0"/>
              <a:cs typeface="Arial" panose="020B0604020202020204" pitchFamily="34" charset="0"/>
            </a:endParaRPr>
          </a:p>
          <a:p>
            <a:pPr marL="236538" lvl="1" indent="-230188">
              <a:spcBef>
                <a:spcPts val="0"/>
              </a:spcBef>
              <a:buClr>
                <a:schemeClr val="tx1"/>
              </a:buClr>
              <a:buSzPct val="100000"/>
            </a:pPr>
            <a:r>
              <a:rPr lang="en-US" sz="1800" dirty="0">
                <a:latin typeface="Arial" panose="020B0604020202020204" pitchFamily="34" charset="0"/>
                <a:ea typeface="MS PGothic" charset="0"/>
                <a:cs typeface="Arial" panose="020B0604020202020204" pitchFamily="34" charset="0"/>
              </a:rPr>
              <a:t>NSLDS  </a:t>
            </a:r>
            <a:r>
              <a:rPr lang="en-US" sz="1800" dirty="0">
                <a:solidFill>
                  <a:srgbClr val="0000CC"/>
                </a:solidFill>
                <a:latin typeface="Arial" panose="020B0604020202020204" pitchFamily="34" charset="0"/>
                <a:ea typeface="MS PGothic" charset="0"/>
                <a:cs typeface="Arial" panose="020B0604020202020204" pitchFamily="34" charset="0"/>
                <a:hlinkClick r:id="rId8">
                  <a:extLst>
                    <a:ext uri="{A12FA001-AC4F-418D-AE19-62706E023703}">
                      <ahyp:hlinkClr xmlns:ahyp="http://schemas.microsoft.com/office/drawing/2018/hyperlinkcolor" val="tx"/>
                    </a:ext>
                  </a:extLst>
                </a:hlinkClick>
              </a:rPr>
              <a:t>https://nslds.ed.gov/nslds/nslds_SA/</a:t>
            </a:r>
            <a:endParaRPr lang="en-US" sz="1800" dirty="0">
              <a:solidFill>
                <a:srgbClr val="0000CC"/>
              </a:solidFill>
              <a:latin typeface="Arial" panose="020B0604020202020204" pitchFamily="34" charset="0"/>
              <a:ea typeface="MS PGothic" charset="0"/>
              <a:cs typeface="Arial" panose="020B0604020202020204" pitchFamily="34" charset="0"/>
            </a:endParaRPr>
          </a:p>
          <a:p>
            <a:pPr marL="6350" lvl="1" indent="0">
              <a:spcBef>
                <a:spcPts val="0"/>
              </a:spcBef>
              <a:buClr>
                <a:schemeClr val="tx1"/>
              </a:buClr>
              <a:buSzPct val="100000"/>
              <a:buNone/>
            </a:pPr>
            <a:endParaRPr lang="en-US" sz="800" dirty="0">
              <a:solidFill>
                <a:srgbClr val="0000CC"/>
              </a:solidFill>
              <a:latin typeface="Arial" panose="020B0604020202020204" pitchFamily="34" charset="0"/>
              <a:ea typeface="MS PGothic" charset="0"/>
              <a:cs typeface="Arial" panose="020B0604020202020204" pitchFamily="34" charset="0"/>
            </a:endParaRPr>
          </a:p>
          <a:p>
            <a:pPr marL="236538" indent="-225425">
              <a:spcBef>
                <a:spcPts val="0"/>
              </a:spcBef>
              <a:buClr>
                <a:schemeClr val="tx1"/>
              </a:buClr>
              <a:buSzPct val="100000"/>
            </a:pPr>
            <a:r>
              <a:rPr lang="en-US" sz="1800" dirty="0">
                <a:latin typeface="Arial" panose="020B0604020202020204" pitchFamily="34" charset="0"/>
                <a:cs typeface="Arial" panose="020B0604020202020204" pitchFamily="34" charset="0"/>
              </a:rPr>
              <a:t>US Dept of Education’s Debt Collection Service </a:t>
            </a:r>
            <a:r>
              <a:rPr lang="en-US" sz="1800" dirty="0">
                <a:solidFill>
                  <a:srgbClr val="0000CC"/>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www.ed.gov/offices/OSFAP/DCS</a:t>
            </a:r>
            <a:r>
              <a:rPr lang="en-US" sz="1800" dirty="0">
                <a:solidFill>
                  <a:srgbClr val="0000CC"/>
                </a:solidFill>
                <a:latin typeface="Arial" panose="020B0604020202020204" pitchFamily="34" charset="0"/>
                <a:cs typeface="Arial" panose="020B0604020202020204" pitchFamily="34" charset="0"/>
              </a:rPr>
              <a:t> </a:t>
            </a:r>
          </a:p>
          <a:p>
            <a:pPr marL="236538" indent="-225425">
              <a:spcBef>
                <a:spcPts val="0"/>
              </a:spcBef>
              <a:spcAft>
                <a:spcPts val="0"/>
              </a:spcAft>
              <a:buClr>
                <a:schemeClr val="tx1"/>
              </a:buClr>
              <a:buSzPct val="100000"/>
              <a:buNone/>
            </a:pPr>
            <a:endParaRPr lang="en-US" sz="800" dirty="0">
              <a:latin typeface="Arial" panose="020B0604020202020204" pitchFamily="34" charset="0"/>
              <a:cs typeface="Arial" panose="020B0604020202020204" pitchFamily="34" charset="0"/>
            </a:endParaRPr>
          </a:p>
          <a:p>
            <a:pPr marL="236538" indent="-225425">
              <a:spcBef>
                <a:spcPts val="0"/>
              </a:spcBef>
              <a:buClr>
                <a:schemeClr val="tx1"/>
              </a:buClr>
              <a:buSzPct val="100000"/>
            </a:pPr>
            <a:r>
              <a:rPr lang="en-US" sz="1800" dirty="0">
                <a:latin typeface="Arial" panose="020B0604020202020204" pitchFamily="34" charset="0"/>
                <a:cs typeface="Arial" panose="020B0604020202020204" pitchFamily="34" charset="0"/>
              </a:rPr>
              <a:t>CFPB - Choosing a loan that's right for you </a:t>
            </a:r>
            <a:r>
              <a:rPr lang="en-US" sz="1800" dirty="0">
                <a:solidFill>
                  <a:srgbClr val="0563C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a:t>
            </a:r>
            <a:r>
              <a:rPr lang="en-US" sz="1800" dirty="0">
                <a:solidFill>
                  <a:srgbClr val="0000CC"/>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ttps://www.consumerfinance.gov/paying-for-college/chooseastudentloan/?_gl=1*1limgiz*_ga*MTMzOTc2NjMyNS4xNjM1NjM1NzAz*_ga_DBYJL30CHS*MTY0NDU3MTUxMC4xMi4xLjE2NDQ1NzE1OTMuMA..#o1</a:t>
            </a:r>
            <a:r>
              <a:rPr lang="en-US" sz="1800" dirty="0">
                <a:solidFill>
                  <a:srgbClr val="0000CC"/>
                </a:solidFill>
                <a:latin typeface="Arial" panose="020B0604020202020204" pitchFamily="34" charset="0"/>
                <a:cs typeface="Arial" panose="020B0604020202020204" pitchFamily="34" charset="0"/>
              </a:rPr>
              <a:t> </a:t>
            </a:r>
          </a:p>
          <a:p>
            <a:pPr marL="236538" lvl="1" indent="-225425">
              <a:spcBef>
                <a:spcPts val="0"/>
              </a:spcBef>
              <a:spcAft>
                <a:spcPts val="0"/>
              </a:spcAft>
              <a:buClr>
                <a:schemeClr val="tx1"/>
              </a:buClr>
              <a:buSzPct val="100000"/>
              <a:buNone/>
            </a:pPr>
            <a:endParaRPr lang="en-US" sz="800" dirty="0">
              <a:solidFill>
                <a:srgbClr val="0000CC"/>
              </a:solidFill>
              <a:latin typeface="Arial" panose="020B0604020202020204" pitchFamily="34" charset="0"/>
              <a:cs typeface="Arial" panose="020B0604020202020204" pitchFamily="34" charset="0"/>
            </a:endParaRPr>
          </a:p>
          <a:p>
            <a:pPr marL="236538" lvl="1" indent="-225425">
              <a:spcBef>
                <a:spcPts val="0"/>
              </a:spcBef>
              <a:buClr>
                <a:schemeClr val="tx1"/>
              </a:buClr>
              <a:buSzPct val="100000"/>
            </a:pPr>
            <a:r>
              <a:rPr lang="en-US" sz="1800" dirty="0">
                <a:solidFill>
                  <a:schemeClr val="tx1">
                    <a:lumMod val="95000"/>
                    <a:lumOff val="5000"/>
                  </a:schemeClr>
                </a:solidFill>
                <a:latin typeface="Arial" panose="020B0604020202020204" pitchFamily="34" charset="0"/>
                <a:ea typeface="MS PGothic" charset="0"/>
                <a:cs typeface="Arial" panose="020B0604020202020204" pitchFamily="34" charset="0"/>
              </a:rPr>
              <a:t>Public Service Loan Forgiveness </a:t>
            </a:r>
            <a:r>
              <a:rPr lang="en-US" sz="1800" u="sng" dirty="0">
                <a:solidFill>
                  <a:srgbClr val="0000CC"/>
                </a:solidFill>
                <a:latin typeface="Arial" panose="020B0604020202020204" pitchFamily="34" charset="0"/>
                <a:ea typeface="MS PGothic" charset="0"/>
                <a:cs typeface="Arial" panose="020B0604020202020204" pitchFamily="34" charset="0"/>
                <a:hlinkClick r:id="rId11">
                  <a:extLst>
                    <a:ext uri="{A12FA001-AC4F-418D-AE19-62706E023703}">
                      <ahyp:hlinkClr xmlns:ahyp="http://schemas.microsoft.com/office/drawing/2018/hyperlinkcolor" val="tx"/>
                    </a:ext>
                  </a:extLst>
                </a:hlinkClick>
              </a:rPr>
              <a:t>www.studentaid.ed.gov/publicservice</a:t>
            </a:r>
            <a:endParaRPr lang="en-US" sz="1800" u="sng" dirty="0">
              <a:solidFill>
                <a:srgbClr val="0000CC"/>
              </a:solidFill>
              <a:latin typeface="Arial" panose="020B0604020202020204" pitchFamily="34" charset="0"/>
              <a:ea typeface="MS PGothic" charset="0"/>
              <a:cs typeface="Arial" panose="020B0604020202020204" pitchFamily="34" charset="0"/>
            </a:endParaRPr>
          </a:p>
        </p:txBody>
      </p:sp>
      <p:sp>
        <p:nvSpPr>
          <p:cNvPr id="8" name="Title 1">
            <a:extLst>
              <a:ext uri="{FF2B5EF4-FFF2-40B4-BE49-F238E27FC236}">
                <a16:creationId xmlns:a16="http://schemas.microsoft.com/office/drawing/2014/main" id="{55DD4FB4-DF5D-5BF7-F529-4FA11FD3AC7C}"/>
              </a:ext>
            </a:extLst>
          </p:cNvPr>
          <p:cNvSpPr>
            <a:spLocks noGrp="1"/>
          </p:cNvSpPr>
          <p:nvPr>
            <p:ph type="title"/>
          </p:nvPr>
        </p:nvSpPr>
        <p:spPr>
          <a:xfrm>
            <a:off x="487680" y="869410"/>
            <a:ext cx="8507288" cy="606970"/>
          </a:xfrm>
        </p:spPr>
        <p:txBody>
          <a:bodyPr>
            <a:noAutofit/>
          </a:bodyPr>
          <a:lstStyle/>
          <a:p>
            <a:r>
              <a:rPr lang="en-US" sz="4400" b="1" spc="150" dirty="0">
                <a:solidFill>
                  <a:schemeClr val="tx1">
                    <a:lumMod val="95000"/>
                    <a:lumOff val="5000"/>
                  </a:schemeClr>
                </a:solidFill>
                <a:latin typeface="Impact" panose="020B0806030902050204" pitchFamily="34" charset="0"/>
                <a:cs typeface="Arial" panose="020B0604020202020204" pitchFamily="34" charset="0"/>
              </a:rPr>
              <a:t>Student Loan Resources</a:t>
            </a:r>
          </a:p>
        </p:txBody>
      </p:sp>
      <p:sp>
        <p:nvSpPr>
          <p:cNvPr id="7" name="Date Placeholder 3">
            <a:extLst>
              <a:ext uri="{FF2B5EF4-FFF2-40B4-BE49-F238E27FC236}">
                <a16:creationId xmlns:a16="http://schemas.microsoft.com/office/drawing/2014/main" id="{CC9EE045-6449-B6C2-F6B1-09FCC2B08565}"/>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9" name="Footer Placeholder 4">
            <a:extLst>
              <a:ext uri="{FF2B5EF4-FFF2-40B4-BE49-F238E27FC236}">
                <a16:creationId xmlns:a16="http://schemas.microsoft.com/office/drawing/2014/main" id="{395C21BC-C9D9-C8C6-403B-F7116FD72DA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0" name="Slide Number Placeholder 5">
            <a:extLst>
              <a:ext uri="{FF2B5EF4-FFF2-40B4-BE49-F238E27FC236}">
                <a16:creationId xmlns:a16="http://schemas.microsoft.com/office/drawing/2014/main" id="{64AF7B52-7474-97BF-3FF3-B02D10D1D94E}"/>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43</a:t>
            </a:fld>
            <a:endParaRPr lang="en-US" dirty="0"/>
          </a:p>
        </p:txBody>
      </p:sp>
    </p:spTree>
    <p:extLst>
      <p:ext uri="{BB962C8B-B14F-4D97-AF65-F5344CB8AC3E}">
        <p14:creationId xmlns:p14="http://schemas.microsoft.com/office/powerpoint/2010/main" val="24385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Content Placeholder 2"/>
          <p:cNvSpPr txBox="1">
            <a:spLocks/>
          </p:cNvSpPr>
          <p:nvPr/>
        </p:nvSpPr>
        <p:spPr bwMode="auto">
          <a:xfrm>
            <a:off x="495584" y="1813905"/>
            <a:ext cx="11200832" cy="3841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ts val="1000"/>
              </a:spcBef>
              <a:buClr>
                <a:srgbClr val="006600"/>
              </a:buClr>
              <a:buSzPct val="80000"/>
              <a:buFont typeface="Wingdings" panose="05000000000000000000" pitchFamily="2" charset="2"/>
              <a:buChar char="v"/>
              <a:defRPr sz="3200">
                <a:solidFill>
                  <a:srgbClr val="404040"/>
                </a:solidFill>
                <a:latin typeface="Arial Narrow" panose="020B0606020202030204" pitchFamily="34" charset="0"/>
                <a:ea typeface="MS PGothic" panose="020B0600070205080204" pitchFamily="34" charset="-128"/>
              </a:defRPr>
            </a:lvl1pPr>
            <a:lvl2pPr>
              <a:spcBef>
                <a:spcPts val="1000"/>
              </a:spcBef>
              <a:buClr>
                <a:srgbClr val="006600"/>
              </a:buClr>
              <a:buSzPct val="80000"/>
              <a:buFont typeface="Wingdings" panose="05000000000000000000" pitchFamily="2" charset="2"/>
              <a:buChar char="v"/>
              <a:defRPr sz="2800">
                <a:solidFill>
                  <a:srgbClr val="404040"/>
                </a:solidFill>
                <a:latin typeface="Arial Narrow" panose="020B0606020202030204" pitchFamily="34" charset="0"/>
                <a:ea typeface="MS PGothic" panose="020B0600070205080204" pitchFamily="34" charset="-128"/>
              </a:defRPr>
            </a:lvl2pPr>
            <a:lvl3pPr marL="628650" indent="-342900">
              <a:spcBef>
                <a:spcPts val="1000"/>
              </a:spcBef>
              <a:buClr>
                <a:srgbClr val="006600"/>
              </a:buClr>
              <a:buSzPct val="80000"/>
              <a:buFont typeface="Wingdings" panose="05000000000000000000" pitchFamily="2" charset="2"/>
              <a:buChar char="v"/>
              <a:defRPr sz="2400">
                <a:solidFill>
                  <a:srgbClr val="404040"/>
                </a:solidFill>
                <a:latin typeface="Arial Narrow" panose="020B0606020202030204" pitchFamily="34" charset="0"/>
                <a:ea typeface="MS PGothic" panose="020B0600070205080204" pitchFamily="34" charset="-128"/>
              </a:defRPr>
            </a:lvl3pPr>
            <a:lvl4pPr marL="1600200" indent="-228600">
              <a:spcBef>
                <a:spcPts val="1000"/>
              </a:spcBef>
              <a:buClr>
                <a:srgbClr val="006600"/>
              </a:buClr>
              <a:buSzPct val="80000"/>
              <a:buFont typeface="Wingdings" panose="05000000000000000000" pitchFamily="2" charset="2"/>
              <a:buChar char="v"/>
              <a:defRPr sz="2000">
                <a:solidFill>
                  <a:srgbClr val="404040"/>
                </a:solidFill>
                <a:latin typeface="Arial Narrow" panose="020B0606020202030204" pitchFamily="34" charset="0"/>
                <a:ea typeface="MS PGothic" panose="020B0600070205080204" pitchFamily="34" charset="-128"/>
              </a:defRPr>
            </a:lvl4pPr>
            <a:lvl5pPr marL="2057400" indent="-228600">
              <a:spcBef>
                <a:spcPts val="1000"/>
              </a:spcBef>
              <a:buClr>
                <a:srgbClr val="006600"/>
              </a:buClr>
              <a:buSzPct val="80000"/>
              <a:buFont typeface="Wingdings" panose="05000000000000000000" pitchFamily="2" charset="2"/>
              <a:buChar char="v"/>
              <a:defRPr>
                <a:solidFill>
                  <a:srgbClr val="404040"/>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ts val="1000"/>
              </a:spcBef>
              <a:spcAft>
                <a:spcPct val="0"/>
              </a:spcAft>
              <a:buClr>
                <a:srgbClr val="006600"/>
              </a:buClr>
              <a:buSzPct val="80000"/>
              <a:buFont typeface="Wingdings" panose="05000000000000000000" pitchFamily="2" charset="2"/>
              <a:buChar char="v"/>
              <a:defRPr>
                <a:solidFill>
                  <a:srgbClr val="404040"/>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ts val="1000"/>
              </a:spcBef>
              <a:spcAft>
                <a:spcPct val="0"/>
              </a:spcAft>
              <a:buClr>
                <a:srgbClr val="006600"/>
              </a:buClr>
              <a:buSzPct val="80000"/>
              <a:buFont typeface="Wingdings" panose="05000000000000000000" pitchFamily="2" charset="2"/>
              <a:buChar char="v"/>
              <a:defRPr>
                <a:solidFill>
                  <a:srgbClr val="404040"/>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ts val="1000"/>
              </a:spcBef>
              <a:spcAft>
                <a:spcPct val="0"/>
              </a:spcAft>
              <a:buClr>
                <a:srgbClr val="006600"/>
              </a:buClr>
              <a:buSzPct val="80000"/>
              <a:buFont typeface="Wingdings" panose="05000000000000000000" pitchFamily="2" charset="2"/>
              <a:buChar char="v"/>
              <a:defRPr>
                <a:solidFill>
                  <a:srgbClr val="404040"/>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ts val="1000"/>
              </a:spcBef>
              <a:spcAft>
                <a:spcPct val="0"/>
              </a:spcAft>
              <a:buClr>
                <a:srgbClr val="006600"/>
              </a:buClr>
              <a:buSzPct val="80000"/>
              <a:buFont typeface="Wingdings" panose="05000000000000000000" pitchFamily="2" charset="2"/>
              <a:buChar char="v"/>
              <a:defRPr>
                <a:solidFill>
                  <a:srgbClr val="404040"/>
                </a:solidFill>
                <a:latin typeface="Arial Narrow" panose="020B0606020202030204" pitchFamily="34" charset="0"/>
                <a:ea typeface="MS PGothic" panose="020B0600070205080204" pitchFamily="34" charset="-128"/>
              </a:defRPr>
            </a:lvl9pPr>
          </a:lstStyle>
          <a:p>
            <a:pPr lvl="1" eaLnBrk="1" hangingPunct="1">
              <a:spcBef>
                <a:spcPct val="0"/>
              </a:spcBef>
              <a:buFont typeface="Wingdings" panose="05000000000000000000" pitchFamily="2" charset="2"/>
              <a:buNone/>
            </a:pPr>
            <a:endParaRPr lang="en-US" altLang="en-US" sz="1200" b="1" dirty="0">
              <a:solidFill>
                <a:srgbClr val="918655"/>
              </a:solidFill>
            </a:endParaRPr>
          </a:p>
          <a:p>
            <a:pPr marL="400050" lvl="1" indent="-279400" eaLnBrk="1" hangingPunct="1">
              <a:spcBef>
                <a:spcPct val="0"/>
              </a:spcBef>
              <a:buClr>
                <a:schemeClr val="tx1"/>
              </a:buClr>
              <a:buSzPct val="100000"/>
              <a:buFont typeface="Arial" charset="0"/>
              <a:buChar char="•"/>
            </a:pPr>
            <a:r>
              <a:rPr lang="en-US" altLang="en-US" sz="2000" dirty="0">
                <a:solidFill>
                  <a:schemeClr val="tx1"/>
                </a:solidFill>
                <a:latin typeface="Arial" panose="020B0604020202020204" pitchFamily="34" charset="0"/>
                <a:cs typeface="Arial" panose="020B0604020202020204" pitchFamily="34" charset="0"/>
              </a:rPr>
              <a:t>Fair Credit Reporting Act – Summary   </a:t>
            </a:r>
            <a:r>
              <a:rPr lang="en-US" altLang="en-US" sz="2000" dirty="0">
                <a:solidFill>
                  <a:srgbClr val="0000C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https://www.consumer.ftc.gov/articles/pdf-0096-fair-credit-reporting-act.pdf</a:t>
            </a:r>
            <a:endParaRPr lang="en-US" altLang="en-US" sz="2000" dirty="0">
              <a:solidFill>
                <a:srgbClr val="0000CC"/>
              </a:solidFill>
              <a:latin typeface="Arial" panose="020B0604020202020204" pitchFamily="34" charset="0"/>
              <a:cs typeface="Arial" panose="020B0604020202020204" pitchFamily="34" charset="0"/>
            </a:endParaRPr>
          </a:p>
          <a:p>
            <a:pPr marL="400050" lvl="1" indent="-279400" eaLnBrk="1" hangingPunct="1">
              <a:spcBef>
                <a:spcPct val="0"/>
              </a:spcBef>
              <a:buClr>
                <a:schemeClr val="tx1"/>
              </a:buClr>
              <a:buSzPct val="100000"/>
              <a:buNone/>
            </a:pPr>
            <a:endParaRPr lang="en-US" altLang="en-US" sz="2000" dirty="0">
              <a:solidFill>
                <a:schemeClr val="tx1"/>
              </a:solidFill>
              <a:latin typeface="Arial" panose="020B0604020202020204" pitchFamily="34" charset="0"/>
              <a:cs typeface="Arial" panose="020B0604020202020204" pitchFamily="34" charset="0"/>
            </a:endParaRPr>
          </a:p>
          <a:p>
            <a:pPr marL="400050" lvl="1" indent="-279400" eaLnBrk="1" hangingPunct="1">
              <a:spcBef>
                <a:spcPct val="0"/>
              </a:spcBef>
              <a:buClr>
                <a:schemeClr val="tx1"/>
              </a:buClr>
              <a:buSzPct val="100000"/>
              <a:buFont typeface="Arial" charset="0"/>
              <a:buChar char="•"/>
            </a:pPr>
            <a:r>
              <a:rPr lang="en-US" altLang="en-US" sz="2000" dirty="0">
                <a:solidFill>
                  <a:schemeClr val="tx1"/>
                </a:solidFill>
                <a:latin typeface="Arial" panose="020B0604020202020204" pitchFamily="34" charset="0"/>
                <a:cs typeface="Arial" panose="020B0604020202020204" pitchFamily="34" charset="0"/>
              </a:rPr>
              <a:t>Equal Credit Opportunity Act  </a:t>
            </a:r>
            <a:r>
              <a:rPr lang="en-US" altLang="en-US" sz="2000" dirty="0">
                <a:solidFill>
                  <a:srgbClr val="0000CC"/>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http://files.consumerfinance.gov/f/201306_cfpb_laws-and-regulations_ecoa-combined-june-2013.pdf </a:t>
            </a:r>
            <a:endParaRPr lang="en-US" altLang="en-US" sz="2000" dirty="0">
              <a:solidFill>
                <a:srgbClr val="0000CC"/>
              </a:solidFill>
              <a:latin typeface="Arial" panose="020B0604020202020204" pitchFamily="34" charset="0"/>
              <a:cs typeface="Arial" panose="020B0604020202020204" pitchFamily="34" charset="0"/>
            </a:endParaRPr>
          </a:p>
          <a:p>
            <a:pPr marL="400050" lvl="1" indent="-279400" eaLnBrk="1" hangingPunct="1">
              <a:spcBef>
                <a:spcPct val="0"/>
              </a:spcBef>
              <a:buClr>
                <a:schemeClr val="tx1"/>
              </a:buClr>
              <a:buSzPct val="100000"/>
              <a:buNone/>
            </a:pPr>
            <a:endParaRPr lang="en-US" altLang="en-US" sz="2000" dirty="0">
              <a:solidFill>
                <a:srgbClr val="0000CC"/>
              </a:solidFill>
              <a:latin typeface="Arial" panose="020B0604020202020204" pitchFamily="34" charset="0"/>
              <a:cs typeface="Arial" panose="020B0604020202020204" pitchFamily="34" charset="0"/>
            </a:endParaRPr>
          </a:p>
          <a:p>
            <a:pPr marL="400050" lvl="1" indent="-279400" eaLnBrk="1" hangingPunct="1">
              <a:spcBef>
                <a:spcPct val="0"/>
              </a:spcBef>
              <a:buClr>
                <a:schemeClr val="tx1"/>
              </a:buClr>
              <a:buSzPct val="100000"/>
              <a:buFont typeface="Arial" charset="0"/>
              <a:buChar char="•"/>
            </a:pPr>
            <a:r>
              <a:rPr lang="en-US" altLang="en-US" sz="2000" dirty="0">
                <a:solidFill>
                  <a:schemeClr val="tx1"/>
                </a:solidFill>
                <a:latin typeface="Arial" panose="020B0604020202020204" pitchFamily="34" charset="0"/>
                <a:cs typeface="Arial" panose="020B0604020202020204" pitchFamily="34" charset="0"/>
              </a:rPr>
              <a:t>Fair Debt Collection Practices Act  </a:t>
            </a:r>
            <a:r>
              <a:rPr lang="en-US" altLang="en-US" sz="2000" dirty="0">
                <a:solidFill>
                  <a:srgbClr val="0000CC"/>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http://www.consumer.ftc.gov/articles/0149-debt-collection</a:t>
            </a:r>
            <a:endParaRPr lang="en-US" altLang="en-US" sz="2000" dirty="0">
              <a:solidFill>
                <a:srgbClr val="0000CC"/>
              </a:solidFill>
              <a:latin typeface="Arial" panose="020B0604020202020204" pitchFamily="34" charset="0"/>
              <a:cs typeface="Arial" panose="020B0604020202020204" pitchFamily="34" charset="0"/>
            </a:endParaRPr>
          </a:p>
          <a:p>
            <a:pPr marL="400050" lvl="1" indent="-279400" eaLnBrk="1" hangingPunct="1">
              <a:spcBef>
                <a:spcPct val="0"/>
              </a:spcBef>
              <a:buClr>
                <a:schemeClr val="tx1"/>
              </a:buClr>
              <a:buSzPct val="100000"/>
              <a:buNone/>
            </a:pPr>
            <a:endParaRPr lang="en-US" altLang="en-US" sz="2000" dirty="0">
              <a:solidFill>
                <a:schemeClr val="tx1"/>
              </a:solidFill>
              <a:latin typeface="Arial" panose="020B0604020202020204" pitchFamily="34" charset="0"/>
              <a:cs typeface="Arial" panose="020B0604020202020204" pitchFamily="34" charset="0"/>
            </a:endParaRPr>
          </a:p>
          <a:p>
            <a:pPr marL="400050" lvl="1" indent="-279400" eaLnBrk="1" hangingPunct="1">
              <a:spcBef>
                <a:spcPct val="0"/>
              </a:spcBef>
              <a:buClr>
                <a:schemeClr val="tx1"/>
              </a:buClr>
              <a:buSzPct val="100000"/>
              <a:buFont typeface="Arial" charset="0"/>
              <a:buChar char="•"/>
            </a:pPr>
            <a:r>
              <a:rPr lang="en-US" altLang="en-US" sz="2000" dirty="0">
                <a:solidFill>
                  <a:schemeClr val="tx1"/>
                </a:solidFill>
                <a:latin typeface="Arial" panose="020B0604020202020204" pitchFamily="34" charset="0"/>
                <a:cs typeface="Arial" panose="020B0604020202020204" pitchFamily="34" charset="0"/>
              </a:rPr>
              <a:t>Fair Credit Billing Act  </a:t>
            </a:r>
            <a:r>
              <a:rPr lang="en-US" altLang="en-US" sz="2000" dirty="0">
                <a:solidFill>
                  <a:srgbClr val="0000CC"/>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http://www.consumer.ftc.gov/articles/0219-disputing-credit-card-charges </a:t>
            </a:r>
            <a:endParaRPr lang="en-US" altLang="en-US" sz="2000" dirty="0">
              <a:solidFill>
                <a:srgbClr val="0000CC"/>
              </a:solidFill>
              <a:latin typeface="Arial" panose="020B0604020202020204" pitchFamily="34" charset="0"/>
              <a:cs typeface="Arial" panose="020B0604020202020204" pitchFamily="34" charset="0"/>
            </a:endParaRPr>
          </a:p>
          <a:p>
            <a:pPr marL="231775" lvl="1" eaLnBrk="1" hangingPunct="1">
              <a:spcBef>
                <a:spcPct val="0"/>
              </a:spcBef>
              <a:buClr>
                <a:schemeClr val="tx1"/>
              </a:buClr>
              <a:buSzPct val="100000"/>
              <a:buNone/>
            </a:pPr>
            <a:r>
              <a:rPr lang="en-US" altLang="en-US" sz="2000" dirty="0">
                <a:solidFill>
                  <a:srgbClr val="0000CC"/>
                </a:solidFill>
                <a:latin typeface="Arial" panose="020B0604020202020204" pitchFamily="34" charset="0"/>
                <a:cs typeface="Arial" panose="020B0604020202020204" pitchFamily="34" charset="0"/>
              </a:rPr>
              <a:t>	</a:t>
            </a:r>
          </a:p>
        </p:txBody>
      </p:sp>
      <p:sp>
        <p:nvSpPr>
          <p:cNvPr id="7" name="Title 1">
            <a:extLst>
              <a:ext uri="{FF2B5EF4-FFF2-40B4-BE49-F238E27FC236}">
                <a16:creationId xmlns:a16="http://schemas.microsoft.com/office/drawing/2014/main" id="{F751D9FC-8A9B-3E4C-BB3A-AD0D3977CB3B}"/>
              </a:ext>
            </a:extLst>
          </p:cNvPr>
          <p:cNvSpPr>
            <a:spLocks noGrp="1"/>
          </p:cNvSpPr>
          <p:nvPr>
            <p:ph type="title"/>
          </p:nvPr>
        </p:nvSpPr>
        <p:spPr>
          <a:xfrm>
            <a:off x="454640" y="910747"/>
            <a:ext cx="8507288" cy="606970"/>
          </a:xfrm>
        </p:spPr>
        <p:txBody>
          <a:bodyPr>
            <a:noAutofit/>
          </a:bodyPr>
          <a:lstStyle/>
          <a:p>
            <a:r>
              <a:rPr lang="en-US" sz="4400" b="1" dirty="0">
                <a:solidFill>
                  <a:schemeClr val="tx1">
                    <a:lumMod val="95000"/>
                    <a:lumOff val="5000"/>
                  </a:schemeClr>
                </a:solidFill>
                <a:latin typeface="Impact" panose="020B0806030902050204" pitchFamily="34" charset="0"/>
                <a:cs typeface="Arial" panose="020B0604020202020204" pitchFamily="34" charset="0"/>
              </a:rPr>
              <a:t>Consumer Rights Resources</a:t>
            </a:r>
          </a:p>
        </p:txBody>
      </p:sp>
      <p:sp>
        <p:nvSpPr>
          <p:cNvPr id="5" name="Date Placeholder 3">
            <a:extLst>
              <a:ext uri="{FF2B5EF4-FFF2-40B4-BE49-F238E27FC236}">
                <a16:creationId xmlns:a16="http://schemas.microsoft.com/office/drawing/2014/main" id="{8F6038F7-25D0-2180-99D9-FFC2971DA0DD}"/>
              </a:ext>
            </a:extLst>
          </p:cNvPr>
          <p:cNvSpPr txBox="1">
            <a:spLocks/>
          </p:cNvSpPr>
          <p:nvPr/>
        </p:nvSpPr>
        <p:spPr>
          <a:xfrm>
            <a:off x="185061" y="6356350"/>
            <a:ext cx="1406233"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January 28, 2023</a:t>
            </a:r>
          </a:p>
        </p:txBody>
      </p:sp>
      <p:sp>
        <p:nvSpPr>
          <p:cNvPr id="6" name="Footer Placeholder 4">
            <a:extLst>
              <a:ext uri="{FF2B5EF4-FFF2-40B4-BE49-F238E27FC236}">
                <a16:creationId xmlns:a16="http://schemas.microsoft.com/office/drawing/2014/main" id="{CC79CFD2-F395-1139-CE45-FA5CB4A558BD}"/>
              </a:ext>
            </a:extLst>
          </p:cNvPr>
          <p:cNvSpPr txBox="1">
            <a:spLocks/>
          </p:cNvSpPr>
          <p:nvPr/>
        </p:nvSpPr>
        <p:spPr>
          <a:xfrm>
            <a:off x="1776355" y="6356350"/>
            <a:ext cx="913013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Sister to Sister Lectureship Retreat – </a:t>
            </a:r>
            <a:r>
              <a:rPr lang="en-US" dirty="0">
                <a:latin typeface="Birdseye"/>
              </a:rPr>
              <a:t>Arlington Road Church of Christ</a:t>
            </a:r>
            <a:endParaRPr lang="en-US" dirty="0"/>
          </a:p>
        </p:txBody>
      </p:sp>
      <p:sp>
        <p:nvSpPr>
          <p:cNvPr id="8" name="Slide Number Placeholder 5">
            <a:extLst>
              <a:ext uri="{FF2B5EF4-FFF2-40B4-BE49-F238E27FC236}">
                <a16:creationId xmlns:a16="http://schemas.microsoft.com/office/drawing/2014/main" id="{AB6FE1F3-DCC9-891C-5EAA-6F25BB07CD9F}"/>
              </a:ext>
            </a:extLst>
          </p:cNvPr>
          <p:cNvSpPr txBox="1">
            <a:spLocks/>
          </p:cNvSpPr>
          <p:nvPr/>
        </p:nvSpPr>
        <p:spPr>
          <a:xfrm>
            <a:off x="11079677" y="6356350"/>
            <a:ext cx="93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B4B97-7838-8A49-8317-A09FA76714B9}" type="slidenum">
              <a:rPr lang="en-US" smtClean="0"/>
              <a:pPr/>
              <a:t>44</a:t>
            </a:fld>
            <a:endParaRPr lang="en-US"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Content Placeholder 2"/>
          <p:cNvSpPr txBox="1">
            <a:spLocks/>
          </p:cNvSpPr>
          <p:nvPr/>
        </p:nvSpPr>
        <p:spPr bwMode="auto">
          <a:xfrm>
            <a:off x="549724" y="1964820"/>
            <a:ext cx="11422583" cy="2650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5750" indent="-285750">
              <a:spcBef>
                <a:spcPts val="1000"/>
              </a:spcBef>
              <a:buClr>
                <a:srgbClr val="006600"/>
              </a:buClr>
              <a:buSzPct val="80000"/>
              <a:buFont typeface="Wingdings" panose="05000000000000000000" pitchFamily="2" charset="2"/>
              <a:buChar char="v"/>
              <a:defRPr sz="3200">
                <a:solidFill>
                  <a:srgbClr val="404040"/>
                </a:solidFill>
                <a:latin typeface="Arial Narrow" panose="020B0606020202030204" pitchFamily="34" charset="0"/>
                <a:ea typeface="MS PGothic" panose="020B0600070205080204" pitchFamily="34" charset="-128"/>
              </a:defRPr>
            </a:lvl1pPr>
            <a:lvl2pPr marL="742950" indent="-285750">
              <a:spcBef>
                <a:spcPts val="1000"/>
              </a:spcBef>
              <a:buClr>
                <a:srgbClr val="006600"/>
              </a:buClr>
              <a:buSzPct val="80000"/>
              <a:buFont typeface="Wingdings" panose="05000000000000000000" pitchFamily="2" charset="2"/>
              <a:buChar char="v"/>
              <a:defRPr sz="2800">
                <a:solidFill>
                  <a:srgbClr val="404040"/>
                </a:solidFill>
                <a:latin typeface="Arial Narrow" panose="020B0606020202030204" pitchFamily="34" charset="0"/>
                <a:ea typeface="MS PGothic" panose="020B0600070205080204" pitchFamily="34" charset="-128"/>
              </a:defRPr>
            </a:lvl2pPr>
            <a:lvl3pPr marL="1143000" indent="-228600">
              <a:spcBef>
                <a:spcPts val="1000"/>
              </a:spcBef>
              <a:buClr>
                <a:srgbClr val="006600"/>
              </a:buClr>
              <a:buSzPct val="80000"/>
              <a:buFont typeface="Wingdings" panose="05000000000000000000" pitchFamily="2" charset="2"/>
              <a:buChar char="v"/>
              <a:defRPr sz="2400">
                <a:solidFill>
                  <a:srgbClr val="404040"/>
                </a:solidFill>
                <a:latin typeface="Arial Narrow" panose="020B0606020202030204" pitchFamily="34" charset="0"/>
                <a:ea typeface="MS PGothic" panose="020B0600070205080204" pitchFamily="34" charset="-128"/>
              </a:defRPr>
            </a:lvl3pPr>
            <a:lvl4pPr marL="1600200" indent="-228600">
              <a:spcBef>
                <a:spcPts val="1000"/>
              </a:spcBef>
              <a:buClr>
                <a:srgbClr val="006600"/>
              </a:buClr>
              <a:buSzPct val="80000"/>
              <a:buFont typeface="Wingdings" panose="05000000000000000000" pitchFamily="2" charset="2"/>
              <a:buChar char="v"/>
              <a:defRPr sz="2000">
                <a:solidFill>
                  <a:srgbClr val="404040"/>
                </a:solidFill>
                <a:latin typeface="Arial Narrow" panose="020B0606020202030204" pitchFamily="34" charset="0"/>
                <a:ea typeface="MS PGothic" panose="020B0600070205080204" pitchFamily="34" charset="-128"/>
              </a:defRPr>
            </a:lvl4pPr>
            <a:lvl5pPr marL="2057400" indent="-228600">
              <a:spcBef>
                <a:spcPts val="1000"/>
              </a:spcBef>
              <a:buClr>
                <a:srgbClr val="006600"/>
              </a:buClr>
              <a:buSzPct val="80000"/>
              <a:buFont typeface="Wingdings" panose="05000000000000000000" pitchFamily="2" charset="2"/>
              <a:buChar char="v"/>
              <a:defRPr>
                <a:solidFill>
                  <a:srgbClr val="404040"/>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ts val="1000"/>
              </a:spcBef>
              <a:spcAft>
                <a:spcPct val="0"/>
              </a:spcAft>
              <a:buClr>
                <a:srgbClr val="006600"/>
              </a:buClr>
              <a:buSzPct val="80000"/>
              <a:buFont typeface="Wingdings" panose="05000000000000000000" pitchFamily="2" charset="2"/>
              <a:buChar char="v"/>
              <a:defRPr>
                <a:solidFill>
                  <a:srgbClr val="404040"/>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ts val="1000"/>
              </a:spcBef>
              <a:spcAft>
                <a:spcPct val="0"/>
              </a:spcAft>
              <a:buClr>
                <a:srgbClr val="006600"/>
              </a:buClr>
              <a:buSzPct val="80000"/>
              <a:buFont typeface="Wingdings" panose="05000000000000000000" pitchFamily="2" charset="2"/>
              <a:buChar char="v"/>
              <a:defRPr>
                <a:solidFill>
                  <a:srgbClr val="404040"/>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ts val="1000"/>
              </a:spcBef>
              <a:spcAft>
                <a:spcPct val="0"/>
              </a:spcAft>
              <a:buClr>
                <a:srgbClr val="006600"/>
              </a:buClr>
              <a:buSzPct val="80000"/>
              <a:buFont typeface="Wingdings" panose="05000000000000000000" pitchFamily="2" charset="2"/>
              <a:buChar char="v"/>
              <a:defRPr>
                <a:solidFill>
                  <a:srgbClr val="404040"/>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ts val="1000"/>
              </a:spcBef>
              <a:spcAft>
                <a:spcPct val="0"/>
              </a:spcAft>
              <a:buClr>
                <a:srgbClr val="006600"/>
              </a:buClr>
              <a:buSzPct val="80000"/>
              <a:buFont typeface="Wingdings" panose="05000000000000000000" pitchFamily="2" charset="2"/>
              <a:buChar char="v"/>
              <a:defRPr>
                <a:solidFill>
                  <a:srgbClr val="404040"/>
                </a:solidFill>
                <a:latin typeface="Arial Narrow" panose="020B0606020202030204" pitchFamily="34" charset="0"/>
                <a:ea typeface="MS PGothic" panose="020B0600070205080204" pitchFamily="34" charset="-128"/>
              </a:defRPr>
            </a:lvl9pPr>
          </a:lstStyle>
          <a:p>
            <a:pPr marL="352425" lvl="1" indent="-311150" eaLnBrk="1" hangingPunct="1">
              <a:lnSpc>
                <a:spcPct val="90000"/>
              </a:lnSpc>
              <a:spcBef>
                <a:spcPct val="0"/>
              </a:spcBef>
              <a:buClr>
                <a:schemeClr val="tx1"/>
              </a:buClr>
              <a:buSzPct val="75000"/>
              <a:buFont typeface="Wingdings" panose="05000000000000000000" pitchFamily="2" charset="2"/>
              <a:buChar char="Ø"/>
            </a:pPr>
            <a:r>
              <a:rPr lang="en-US" altLang="en-US" sz="2000" dirty="0">
                <a:solidFill>
                  <a:schemeClr val="tx1"/>
                </a:solidFill>
                <a:latin typeface="Arial" panose="020B0604020202020204" pitchFamily="34" charset="0"/>
                <a:cs typeface="Arial" panose="020B0604020202020204" pitchFamily="34" charset="0"/>
              </a:rPr>
              <a:t>Equifax – 1-800-685-1111 – </a:t>
            </a:r>
            <a:r>
              <a:rPr lang="en-US" altLang="en-US" sz="2000" dirty="0">
                <a:solidFill>
                  <a:srgbClr val="0000CC"/>
                </a:solidFill>
                <a:latin typeface="Arial" panose="020B0604020202020204" pitchFamily="34" charset="0"/>
                <a:cs typeface="Arial" panose="020B0604020202020204" pitchFamily="34" charset="0"/>
              </a:rPr>
              <a:t> </a:t>
            </a:r>
            <a:r>
              <a:rPr lang="en-US" altLang="en-US" sz="2000" u="sng" dirty="0">
                <a:solidFill>
                  <a:srgbClr val="0000C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http://www.Equifax.com</a:t>
            </a:r>
            <a:endParaRPr lang="en-US" altLang="en-US" sz="2000" u="sng" dirty="0">
              <a:solidFill>
                <a:srgbClr val="0000CC"/>
              </a:solidFill>
              <a:latin typeface="Arial" panose="020B0604020202020204" pitchFamily="34" charset="0"/>
              <a:cs typeface="Arial" panose="020B0604020202020204" pitchFamily="34" charset="0"/>
            </a:endParaRPr>
          </a:p>
          <a:p>
            <a:pPr marL="352425" lvl="1" indent="-311150" eaLnBrk="1" hangingPunct="1">
              <a:lnSpc>
                <a:spcPct val="90000"/>
              </a:lnSpc>
              <a:spcBef>
                <a:spcPct val="0"/>
              </a:spcBef>
              <a:buClr>
                <a:schemeClr val="tx1"/>
              </a:buClr>
              <a:buSzPct val="75000"/>
              <a:buFont typeface="Wingdings" panose="05000000000000000000" pitchFamily="2" charset="2"/>
              <a:buChar char="Ø"/>
            </a:pPr>
            <a:endParaRPr lang="en-US" altLang="en-US" sz="2000" dirty="0">
              <a:solidFill>
                <a:schemeClr val="tx1"/>
              </a:solidFill>
              <a:latin typeface="Arial" panose="020B0604020202020204" pitchFamily="34" charset="0"/>
              <a:cs typeface="Arial" panose="020B0604020202020204" pitchFamily="34" charset="0"/>
            </a:endParaRPr>
          </a:p>
          <a:p>
            <a:pPr marL="352425" lvl="1" indent="-311150" eaLnBrk="1" hangingPunct="1">
              <a:lnSpc>
                <a:spcPct val="90000"/>
              </a:lnSpc>
              <a:spcBef>
                <a:spcPct val="0"/>
              </a:spcBef>
              <a:buClr>
                <a:schemeClr val="tx1"/>
              </a:buClr>
              <a:buSzPct val="75000"/>
              <a:buFont typeface="Wingdings" panose="05000000000000000000" pitchFamily="2" charset="2"/>
              <a:buChar char="Ø"/>
            </a:pPr>
            <a:r>
              <a:rPr lang="en-US" altLang="en-US" sz="2000" dirty="0">
                <a:solidFill>
                  <a:schemeClr val="tx1"/>
                </a:solidFill>
                <a:latin typeface="Arial" panose="020B0604020202020204" pitchFamily="34" charset="0"/>
                <a:cs typeface="Arial" panose="020B0604020202020204" pitchFamily="34" charset="0"/>
              </a:rPr>
              <a:t>Experian – 1-888-397-3742 – </a:t>
            </a:r>
            <a:r>
              <a:rPr lang="en-US" altLang="en-US" sz="2000" u="sng" dirty="0">
                <a:solidFill>
                  <a:srgbClr val="0000CC"/>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http://www.Experian.com</a:t>
            </a:r>
            <a:endParaRPr lang="en-US" altLang="en-US" sz="2000" u="sng" dirty="0">
              <a:solidFill>
                <a:srgbClr val="0000CC"/>
              </a:solidFill>
              <a:latin typeface="Arial" panose="020B0604020202020204" pitchFamily="34" charset="0"/>
              <a:cs typeface="Arial" panose="020B0604020202020204" pitchFamily="34" charset="0"/>
            </a:endParaRPr>
          </a:p>
          <a:p>
            <a:pPr marL="352425" lvl="1" indent="-311150" eaLnBrk="1" hangingPunct="1">
              <a:lnSpc>
                <a:spcPct val="90000"/>
              </a:lnSpc>
              <a:spcBef>
                <a:spcPct val="0"/>
              </a:spcBef>
              <a:buClr>
                <a:schemeClr val="tx1"/>
              </a:buClr>
              <a:buSzPct val="75000"/>
              <a:buFont typeface="Wingdings" panose="05000000000000000000" pitchFamily="2" charset="2"/>
              <a:buChar char="Ø"/>
            </a:pPr>
            <a:endParaRPr lang="en-US" altLang="en-US" sz="2000" dirty="0">
              <a:solidFill>
                <a:schemeClr val="tx1"/>
              </a:solidFill>
              <a:latin typeface="Arial" panose="020B0604020202020204" pitchFamily="34" charset="0"/>
              <a:cs typeface="Arial" panose="020B0604020202020204" pitchFamily="34" charset="0"/>
            </a:endParaRPr>
          </a:p>
          <a:p>
            <a:pPr marL="352425" lvl="1" indent="-311150" eaLnBrk="1" hangingPunct="1">
              <a:lnSpc>
                <a:spcPct val="90000"/>
              </a:lnSpc>
              <a:spcBef>
                <a:spcPct val="0"/>
              </a:spcBef>
              <a:buClr>
                <a:schemeClr val="tx1"/>
              </a:buClr>
              <a:buSzPct val="75000"/>
              <a:buFont typeface="Wingdings" panose="05000000000000000000" pitchFamily="2" charset="2"/>
              <a:buChar char="Ø"/>
            </a:pPr>
            <a:r>
              <a:rPr lang="en-US" altLang="en-US" sz="2000" dirty="0">
                <a:solidFill>
                  <a:schemeClr val="tx1"/>
                </a:solidFill>
                <a:latin typeface="Arial" panose="020B0604020202020204" pitchFamily="34" charset="0"/>
                <a:cs typeface="Arial" panose="020B0604020202020204" pitchFamily="34" charset="0"/>
              </a:rPr>
              <a:t>Trans Union – 1-800-888-4213 – </a:t>
            </a:r>
            <a:r>
              <a:rPr lang="en-US" altLang="en-US" sz="2000" u="sng" dirty="0">
                <a:solidFill>
                  <a:srgbClr val="0000CC"/>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http://www.transunion.com</a:t>
            </a:r>
            <a:endParaRPr lang="en-US" altLang="en-US" sz="2000" dirty="0">
              <a:solidFill>
                <a:srgbClr val="0000CC"/>
              </a:solidFill>
              <a:latin typeface="Arial" panose="020B0604020202020204" pitchFamily="34" charset="0"/>
              <a:cs typeface="Arial" panose="020B0604020202020204" pitchFamily="34" charset="0"/>
            </a:endParaRPr>
          </a:p>
          <a:p>
            <a:pPr algn="ctr" eaLnBrk="1" hangingPunct="1">
              <a:lnSpc>
                <a:spcPct val="90000"/>
              </a:lnSpc>
              <a:spcBef>
                <a:spcPct val="0"/>
              </a:spcBef>
              <a:buClr>
                <a:schemeClr val="tx1"/>
              </a:buClr>
              <a:buSzPct val="75000"/>
              <a:buFont typeface="Wingdings" panose="05000000000000000000" pitchFamily="2" charset="2"/>
              <a:buNone/>
            </a:pPr>
            <a:endParaRPr lang="en-US" altLang="en-US" sz="2000" dirty="0">
              <a:solidFill>
                <a:srgbClr val="918655"/>
              </a:solidFill>
              <a:latin typeface="Arial" panose="020B0604020202020204" pitchFamily="34" charset="0"/>
              <a:cs typeface="Arial" panose="020B0604020202020204" pitchFamily="34" charset="0"/>
            </a:endParaRPr>
          </a:p>
          <a:p>
            <a:pPr algn="ctr" eaLnBrk="1" hangingPunct="1">
              <a:lnSpc>
                <a:spcPct val="90000"/>
              </a:lnSpc>
              <a:spcBef>
                <a:spcPct val="0"/>
              </a:spcBef>
              <a:buClr>
                <a:schemeClr val="tx1"/>
              </a:buClr>
              <a:buFont typeface="Arial" panose="020B0604020202020204" pitchFamily="34" charset="0"/>
              <a:buNone/>
            </a:pPr>
            <a:endParaRPr lang="en-US" altLang="en-US" sz="2000" dirty="0">
              <a:solidFill>
                <a:srgbClr val="918655"/>
              </a:solidFill>
              <a:latin typeface="Arial" panose="020B0604020202020204" pitchFamily="34" charset="0"/>
              <a:cs typeface="Arial" panose="020B0604020202020204" pitchFamily="34" charset="0"/>
            </a:endParaRPr>
          </a:p>
          <a:p>
            <a:pPr algn="ctr" eaLnBrk="1" hangingPunct="1">
              <a:lnSpc>
                <a:spcPct val="90000"/>
              </a:lnSpc>
              <a:spcBef>
                <a:spcPct val="0"/>
              </a:spcBef>
              <a:buFont typeface="Arial" panose="020B0604020202020204" pitchFamily="34" charset="0"/>
              <a:buNone/>
            </a:pPr>
            <a:endParaRPr lang="en-US" altLang="en-US" sz="1600" dirty="0">
              <a:solidFill>
                <a:srgbClr val="918655"/>
              </a:solidFill>
            </a:endParaRPr>
          </a:p>
        </p:txBody>
      </p:sp>
      <p:sp>
        <p:nvSpPr>
          <p:cNvPr id="8" name="Title 1">
            <a:extLst>
              <a:ext uri="{FF2B5EF4-FFF2-40B4-BE49-F238E27FC236}">
                <a16:creationId xmlns:a16="http://schemas.microsoft.com/office/drawing/2014/main" id="{AA6A8C0F-3727-A682-DCBA-7442458C0302}"/>
              </a:ext>
            </a:extLst>
          </p:cNvPr>
          <p:cNvSpPr>
            <a:spLocks noGrp="1"/>
          </p:cNvSpPr>
          <p:nvPr>
            <p:ph type="title"/>
          </p:nvPr>
        </p:nvSpPr>
        <p:spPr>
          <a:xfrm>
            <a:off x="487680" y="869410"/>
            <a:ext cx="8507288" cy="606970"/>
          </a:xfrm>
        </p:spPr>
        <p:txBody>
          <a:bodyPr>
            <a:noAutofit/>
          </a:bodyPr>
          <a:lstStyle/>
          <a:p>
            <a:r>
              <a:rPr lang="en-US" sz="4400" b="1" spc="40" dirty="0">
                <a:solidFill>
                  <a:schemeClr val="tx1">
                    <a:lumMod val="95000"/>
                    <a:lumOff val="5000"/>
                  </a:schemeClr>
                </a:solidFill>
                <a:latin typeface="Impact" panose="020B0806030902050204" pitchFamily="34" charset="0"/>
                <a:cs typeface="Arial" panose="020B0604020202020204" pitchFamily="34" charset="0"/>
              </a:rPr>
              <a:t>Credit Resources</a:t>
            </a:r>
          </a:p>
        </p:txBody>
      </p:sp>
      <p:sp>
        <p:nvSpPr>
          <p:cNvPr id="5" name="Date Placeholder 3">
            <a:extLst>
              <a:ext uri="{FF2B5EF4-FFF2-40B4-BE49-F238E27FC236}">
                <a16:creationId xmlns:a16="http://schemas.microsoft.com/office/drawing/2014/main" id="{5EFC9B54-2BDE-6EE2-4705-41493366EFAF}"/>
              </a:ext>
            </a:extLst>
          </p:cNvPr>
          <p:cNvSpPr txBox="1">
            <a:spLocks/>
          </p:cNvSpPr>
          <p:nvPr/>
        </p:nvSpPr>
        <p:spPr>
          <a:xfrm>
            <a:off x="185061" y="6356350"/>
            <a:ext cx="1406233"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January 28, 2023</a:t>
            </a:r>
          </a:p>
        </p:txBody>
      </p:sp>
      <p:sp>
        <p:nvSpPr>
          <p:cNvPr id="6" name="Footer Placeholder 4">
            <a:extLst>
              <a:ext uri="{FF2B5EF4-FFF2-40B4-BE49-F238E27FC236}">
                <a16:creationId xmlns:a16="http://schemas.microsoft.com/office/drawing/2014/main" id="{21867018-9479-27E6-87E6-9E97FA7F9639}"/>
              </a:ext>
            </a:extLst>
          </p:cNvPr>
          <p:cNvSpPr txBox="1">
            <a:spLocks/>
          </p:cNvSpPr>
          <p:nvPr/>
        </p:nvSpPr>
        <p:spPr>
          <a:xfrm>
            <a:off x="1776355" y="6356350"/>
            <a:ext cx="913013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Sister to Sister Lectureship Retreat – </a:t>
            </a:r>
            <a:r>
              <a:rPr lang="en-US" dirty="0">
                <a:latin typeface="Birdseye"/>
              </a:rPr>
              <a:t>Arlington Road Church of Christ</a:t>
            </a:r>
            <a:endParaRPr lang="en-US" dirty="0"/>
          </a:p>
        </p:txBody>
      </p:sp>
      <p:sp>
        <p:nvSpPr>
          <p:cNvPr id="7" name="Slide Number Placeholder 5">
            <a:extLst>
              <a:ext uri="{FF2B5EF4-FFF2-40B4-BE49-F238E27FC236}">
                <a16:creationId xmlns:a16="http://schemas.microsoft.com/office/drawing/2014/main" id="{66F9D52B-50D9-55AD-8865-412181150136}"/>
              </a:ext>
            </a:extLst>
          </p:cNvPr>
          <p:cNvSpPr txBox="1">
            <a:spLocks/>
          </p:cNvSpPr>
          <p:nvPr/>
        </p:nvSpPr>
        <p:spPr>
          <a:xfrm>
            <a:off x="11079677" y="6356350"/>
            <a:ext cx="93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B4B97-7838-8A49-8317-A09FA76714B9}" type="slidenum">
              <a:rPr lang="en-US" smtClean="0"/>
              <a:pPr/>
              <a:t>45</a:t>
            </a:fld>
            <a:endParaRPr lang="en-US" dirty="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F06974-939C-9444-991E-4A85A5D656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7325" y="2422532"/>
            <a:ext cx="9286875" cy="3075316"/>
          </a:xfrm>
          <a:prstGeom prst="rect">
            <a:avLst/>
          </a:prstGeom>
        </p:spPr>
      </p:pic>
      <p:sp>
        <p:nvSpPr>
          <p:cNvPr id="7" name="Date Placeholder 3">
            <a:extLst>
              <a:ext uri="{FF2B5EF4-FFF2-40B4-BE49-F238E27FC236}">
                <a16:creationId xmlns:a16="http://schemas.microsoft.com/office/drawing/2014/main" id="{32D98DC3-A97F-7820-195F-372F5B96E584}"/>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BBB65B36-AEB4-9145-94B6-A0FB012162C9}"/>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EEF9FF61-833F-2EEA-5F66-B0C92367E038}"/>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46</a:t>
            </a:fld>
            <a:endParaRPr lang="en-US" dirty="0"/>
          </a:p>
        </p:txBody>
      </p:sp>
    </p:spTree>
    <p:extLst>
      <p:ext uri="{BB962C8B-B14F-4D97-AF65-F5344CB8AC3E}">
        <p14:creationId xmlns:p14="http://schemas.microsoft.com/office/powerpoint/2010/main" val="61954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B275-A426-F396-231E-0CB83F035885}"/>
              </a:ext>
            </a:extLst>
          </p:cNvPr>
          <p:cNvSpPr>
            <a:spLocks noGrp="1"/>
          </p:cNvSpPr>
          <p:nvPr>
            <p:ph type="title"/>
          </p:nvPr>
        </p:nvSpPr>
        <p:spPr>
          <a:xfrm>
            <a:off x="649007" y="3448455"/>
            <a:ext cx="10893985" cy="1657107"/>
          </a:xfrm>
        </p:spPr>
        <p:txBody>
          <a:bodyPr>
            <a:normAutofit/>
          </a:bodyPr>
          <a:lstStyle/>
          <a:p>
            <a:pPr algn="ctr"/>
            <a:r>
              <a:rPr lang="en-US" sz="4400" dirty="0"/>
              <a:t>What are the talent(s) that </a:t>
            </a:r>
            <a:br>
              <a:rPr lang="en-US" sz="4400" dirty="0"/>
            </a:br>
            <a:r>
              <a:rPr lang="en-US" sz="4400" dirty="0"/>
              <a:t>God has given you?</a:t>
            </a:r>
          </a:p>
        </p:txBody>
      </p:sp>
      <p:sp>
        <p:nvSpPr>
          <p:cNvPr id="4" name="Date Placeholder 3">
            <a:extLst>
              <a:ext uri="{FF2B5EF4-FFF2-40B4-BE49-F238E27FC236}">
                <a16:creationId xmlns:a16="http://schemas.microsoft.com/office/drawing/2014/main" id="{DB2D3A9D-0C62-42DF-A08F-8B6404B03710}"/>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5" name="Footer Placeholder 4">
            <a:extLst>
              <a:ext uri="{FF2B5EF4-FFF2-40B4-BE49-F238E27FC236}">
                <a16:creationId xmlns:a16="http://schemas.microsoft.com/office/drawing/2014/main" id="{B5DB1329-82A1-8D66-2028-1750FB29D38C}"/>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6" name="Slide Number Placeholder 5">
            <a:extLst>
              <a:ext uri="{FF2B5EF4-FFF2-40B4-BE49-F238E27FC236}">
                <a16:creationId xmlns:a16="http://schemas.microsoft.com/office/drawing/2014/main" id="{12AFC3BD-3BCB-526C-8F6E-D28FB4A9957C}"/>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5</a:t>
            </a:fld>
            <a:endParaRPr lang="en-US" dirty="0"/>
          </a:p>
        </p:txBody>
      </p:sp>
      <p:sp>
        <p:nvSpPr>
          <p:cNvPr id="3" name="TextBox 2">
            <a:extLst>
              <a:ext uri="{FF2B5EF4-FFF2-40B4-BE49-F238E27FC236}">
                <a16:creationId xmlns:a16="http://schemas.microsoft.com/office/drawing/2014/main" id="{C62B28AB-1BA8-D91B-2CE4-6105E9393391}"/>
              </a:ext>
            </a:extLst>
          </p:cNvPr>
          <p:cNvSpPr txBox="1"/>
          <p:nvPr/>
        </p:nvSpPr>
        <p:spPr>
          <a:xfrm>
            <a:off x="414156" y="926719"/>
            <a:ext cx="11480417" cy="2123658"/>
          </a:xfrm>
          <a:prstGeom prst="rect">
            <a:avLst/>
          </a:prstGeom>
          <a:noFill/>
        </p:spPr>
        <p:txBody>
          <a:bodyPr wrap="square">
            <a:spAutoFit/>
          </a:bodyPr>
          <a:lstStyle/>
          <a:p>
            <a:r>
              <a:rPr lang="en-US" sz="2200" u="none" strike="noStrike" baseline="30000" dirty="0">
                <a:solidFill>
                  <a:srgbClr val="000000"/>
                </a:solidFill>
                <a:effectLst/>
                <a:latin typeface="Arial" panose="020B0604020202020204" pitchFamily="34" charset="0"/>
                <a:cs typeface="Arial" panose="020B0604020202020204" pitchFamily="34" charset="0"/>
              </a:rPr>
              <a:t>14 </a:t>
            </a:r>
            <a:r>
              <a:rPr lang="en-US" sz="2200" u="none" strike="noStrike" dirty="0">
                <a:solidFill>
                  <a:srgbClr val="000000"/>
                </a:solidFill>
                <a:effectLst/>
                <a:latin typeface="Arial" panose="020B0604020202020204" pitchFamily="34" charset="0"/>
                <a:cs typeface="Arial" panose="020B0604020202020204" pitchFamily="34" charset="0"/>
              </a:rPr>
              <a:t>“For it will be like a man going on a journey, who called his servants</a:t>
            </a:r>
            <a:r>
              <a:rPr lang="en-US" sz="2200" baseline="30000" dirty="0">
                <a:solidFill>
                  <a:srgbClr val="000000"/>
                </a:solidFill>
                <a:latin typeface="Arial" panose="020B0604020202020204" pitchFamily="34" charset="0"/>
                <a:cs typeface="Arial" panose="020B0604020202020204" pitchFamily="34" charset="0"/>
              </a:rPr>
              <a:t> </a:t>
            </a:r>
            <a:r>
              <a:rPr lang="en-US" sz="2200" u="none" strike="noStrike" dirty="0">
                <a:solidFill>
                  <a:srgbClr val="000000"/>
                </a:solidFill>
                <a:effectLst/>
                <a:latin typeface="Arial" panose="020B0604020202020204" pitchFamily="34" charset="0"/>
                <a:cs typeface="Arial" panose="020B0604020202020204" pitchFamily="34" charset="0"/>
              </a:rPr>
              <a:t>and entrusted to them his property. </a:t>
            </a:r>
            <a:r>
              <a:rPr lang="en-US" sz="2200" u="none" strike="noStrike" baseline="30000" dirty="0">
                <a:solidFill>
                  <a:srgbClr val="000000"/>
                </a:solidFill>
                <a:effectLst/>
                <a:latin typeface="Arial" panose="020B0604020202020204" pitchFamily="34" charset="0"/>
                <a:cs typeface="Arial" panose="020B0604020202020204" pitchFamily="34" charset="0"/>
              </a:rPr>
              <a:t>15 </a:t>
            </a:r>
            <a:r>
              <a:rPr lang="en-US" sz="2200" u="none" strike="noStrike" dirty="0">
                <a:solidFill>
                  <a:srgbClr val="000000"/>
                </a:solidFill>
                <a:effectLst/>
                <a:latin typeface="Arial" panose="020B0604020202020204" pitchFamily="34" charset="0"/>
                <a:cs typeface="Arial" panose="020B0604020202020204" pitchFamily="34" charset="0"/>
              </a:rPr>
              <a:t>To one he gave five talents,</a:t>
            </a:r>
            <a:r>
              <a:rPr lang="en-US" sz="2200" baseline="30000" dirty="0">
                <a:solidFill>
                  <a:srgbClr val="000000"/>
                </a:solidFill>
                <a:latin typeface="Arial" panose="020B0604020202020204" pitchFamily="34" charset="0"/>
                <a:cs typeface="Arial" panose="020B0604020202020204" pitchFamily="34" charset="0"/>
              </a:rPr>
              <a:t> </a:t>
            </a:r>
            <a:r>
              <a:rPr lang="en-US" sz="2200" u="none" strike="noStrike" dirty="0">
                <a:solidFill>
                  <a:srgbClr val="000000"/>
                </a:solidFill>
                <a:effectLst/>
                <a:latin typeface="Arial" panose="020B0604020202020204" pitchFamily="34" charset="0"/>
                <a:cs typeface="Arial" panose="020B0604020202020204" pitchFamily="34" charset="0"/>
              </a:rPr>
              <a:t>to another two, to another one, </a:t>
            </a:r>
            <a:r>
              <a:rPr lang="en-US" sz="2200" strike="noStrike" dirty="0">
                <a:solidFill>
                  <a:srgbClr val="000000"/>
                </a:solidFill>
                <a:effectLst/>
                <a:latin typeface="Arial" panose="020B0604020202020204" pitchFamily="34" charset="0"/>
                <a:cs typeface="Arial" panose="020B0604020202020204" pitchFamily="34" charset="0"/>
              </a:rPr>
              <a:t>to each according to his ability.</a:t>
            </a:r>
            <a:r>
              <a:rPr lang="en-US" sz="2200" u="none" strike="noStrike" dirty="0">
                <a:solidFill>
                  <a:srgbClr val="000000"/>
                </a:solidFill>
                <a:effectLst/>
                <a:latin typeface="Arial" panose="020B0604020202020204" pitchFamily="34" charset="0"/>
                <a:cs typeface="Arial" panose="020B0604020202020204" pitchFamily="34" charset="0"/>
              </a:rPr>
              <a:t> Then he went away. </a:t>
            </a:r>
            <a:r>
              <a:rPr lang="en-US" sz="2200" u="none" strike="noStrike" baseline="30000" dirty="0">
                <a:solidFill>
                  <a:srgbClr val="000000"/>
                </a:solidFill>
                <a:effectLst/>
                <a:latin typeface="Arial" panose="020B0604020202020204" pitchFamily="34" charset="0"/>
                <a:cs typeface="Arial" panose="020B0604020202020204" pitchFamily="34" charset="0"/>
              </a:rPr>
              <a:t>16 </a:t>
            </a:r>
            <a:r>
              <a:rPr lang="en-US" sz="2200" u="none" strike="noStrike" dirty="0">
                <a:solidFill>
                  <a:srgbClr val="000000"/>
                </a:solidFill>
                <a:effectLst/>
                <a:latin typeface="Arial" panose="020B0604020202020204" pitchFamily="34" charset="0"/>
                <a:cs typeface="Arial" panose="020B0604020202020204" pitchFamily="34" charset="0"/>
              </a:rPr>
              <a:t>He who had received the five talents went at once and traded with them, and he made five talents more. </a:t>
            </a:r>
            <a:r>
              <a:rPr lang="en-US" sz="2200" u="none" strike="noStrike" baseline="30000" dirty="0">
                <a:solidFill>
                  <a:srgbClr val="000000"/>
                </a:solidFill>
                <a:effectLst/>
                <a:latin typeface="Arial" panose="020B0604020202020204" pitchFamily="34" charset="0"/>
                <a:cs typeface="Arial" panose="020B0604020202020204" pitchFamily="34" charset="0"/>
              </a:rPr>
              <a:t>17 </a:t>
            </a:r>
            <a:r>
              <a:rPr lang="en-US" sz="2200" u="none" strike="noStrike" dirty="0">
                <a:solidFill>
                  <a:srgbClr val="000000"/>
                </a:solidFill>
                <a:effectLst/>
                <a:latin typeface="Arial" panose="020B0604020202020204" pitchFamily="34" charset="0"/>
                <a:cs typeface="Arial" panose="020B0604020202020204" pitchFamily="34" charset="0"/>
              </a:rPr>
              <a:t>So also, he who had the two talents made two talents more. </a:t>
            </a:r>
            <a:r>
              <a:rPr lang="en-US" sz="2200" u="none" strike="noStrike" baseline="30000" dirty="0">
                <a:solidFill>
                  <a:srgbClr val="000000"/>
                </a:solidFill>
                <a:effectLst/>
                <a:latin typeface="Arial" panose="020B0604020202020204" pitchFamily="34" charset="0"/>
                <a:cs typeface="Arial" panose="020B0604020202020204" pitchFamily="34" charset="0"/>
              </a:rPr>
              <a:t>18 </a:t>
            </a:r>
            <a:r>
              <a:rPr lang="en-US" sz="2200" u="none" strike="noStrike" dirty="0">
                <a:solidFill>
                  <a:srgbClr val="000000"/>
                </a:solidFill>
                <a:effectLst/>
                <a:latin typeface="Arial" panose="020B0604020202020204" pitchFamily="34" charset="0"/>
                <a:cs typeface="Arial" panose="020B0604020202020204" pitchFamily="34" charset="0"/>
              </a:rPr>
              <a:t>But he who had received the one talent went and dug in the ground and hid his master's money. </a:t>
            </a:r>
            <a:endParaRPr lang="en-US" sz="2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EB52A6D-1659-107C-B55C-52CF967AF634}"/>
              </a:ext>
            </a:extLst>
          </p:cNvPr>
          <p:cNvSpPr txBox="1"/>
          <p:nvPr/>
        </p:nvSpPr>
        <p:spPr>
          <a:xfrm>
            <a:off x="303786" y="403499"/>
            <a:ext cx="6096000" cy="523220"/>
          </a:xfrm>
          <a:prstGeom prst="rect">
            <a:avLst/>
          </a:prstGeom>
          <a:noFill/>
        </p:spPr>
        <p:txBody>
          <a:bodyPr wrap="square">
            <a:spAutoFit/>
          </a:bodyPr>
          <a:lstStyle/>
          <a:p>
            <a:r>
              <a:rPr lang="en-US" sz="2800" b="1" i="0" u="none" strike="noStrike" dirty="0">
                <a:solidFill>
                  <a:srgbClr val="000000"/>
                </a:solidFill>
                <a:effectLst/>
                <a:latin typeface="Arial" panose="020B0604020202020204" pitchFamily="34" charset="0"/>
                <a:cs typeface="Arial" panose="020B0604020202020204" pitchFamily="34" charset="0"/>
              </a:rPr>
              <a:t>Matthew 25:14-30</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4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90C6-391D-8400-686C-8184F9ECFC6D}"/>
              </a:ext>
            </a:extLst>
          </p:cNvPr>
          <p:cNvSpPr>
            <a:spLocks noGrp="1"/>
          </p:cNvSpPr>
          <p:nvPr>
            <p:ph type="title"/>
          </p:nvPr>
        </p:nvSpPr>
        <p:spPr>
          <a:xfrm>
            <a:off x="564077" y="1554149"/>
            <a:ext cx="10515600" cy="3749701"/>
          </a:xfrm>
        </p:spPr>
        <p:txBody>
          <a:bodyPr>
            <a:noAutofit/>
          </a:bodyPr>
          <a:lstStyle/>
          <a:p>
            <a:r>
              <a:rPr lang="en-US" sz="4400" dirty="0">
                <a:latin typeface="Arial" panose="020B0604020202020204" pitchFamily="34" charset="0"/>
                <a:cs typeface="Arial" panose="020B0604020202020204" pitchFamily="34" charset="0"/>
              </a:rPr>
              <a:t>Sewing</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Arts and Crafts</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Basket weaving</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I meet no stranger</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Quick to smile</a:t>
            </a:r>
          </a:p>
        </p:txBody>
      </p:sp>
      <p:sp>
        <p:nvSpPr>
          <p:cNvPr id="6" name="Date Placeholder 3">
            <a:extLst>
              <a:ext uri="{FF2B5EF4-FFF2-40B4-BE49-F238E27FC236}">
                <a16:creationId xmlns:a16="http://schemas.microsoft.com/office/drawing/2014/main" id="{A38CB9F7-A526-A23A-C3B7-FC213BF794A6}"/>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7" name="Footer Placeholder 4">
            <a:extLst>
              <a:ext uri="{FF2B5EF4-FFF2-40B4-BE49-F238E27FC236}">
                <a16:creationId xmlns:a16="http://schemas.microsoft.com/office/drawing/2014/main" id="{0DCD0CC8-FEDC-F489-A400-416C057125CA}"/>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8" name="Slide Number Placeholder 5">
            <a:extLst>
              <a:ext uri="{FF2B5EF4-FFF2-40B4-BE49-F238E27FC236}">
                <a16:creationId xmlns:a16="http://schemas.microsoft.com/office/drawing/2014/main" id="{B21AFC12-AB2F-B146-B418-FB5D897F13C5}"/>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6</a:t>
            </a:fld>
            <a:endParaRPr lang="en-US" dirty="0"/>
          </a:p>
        </p:txBody>
      </p:sp>
      <p:pic>
        <p:nvPicPr>
          <p:cNvPr id="4" name="Picture 3">
            <a:extLst>
              <a:ext uri="{FF2B5EF4-FFF2-40B4-BE49-F238E27FC236}">
                <a16:creationId xmlns:a16="http://schemas.microsoft.com/office/drawing/2014/main" id="{AAE0B7C5-8E1F-D40A-A752-92DCF84E042C}"/>
              </a:ext>
            </a:extLst>
          </p:cNvPr>
          <p:cNvPicPr>
            <a:picLocks noChangeAspect="1"/>
          </p:cNvPicPr>
          <p:nvPr/>
        </p:nvPicPr>
        <p:blipFill>
          <a:blip r:embed="rId2"/>
          <a:stretch>
            <a:fillRect/>
          </a:stretch>
        </p:blipFill>
        <p:spPr>
          <a:xfrm>
            <a:off x="9883588" y="2587152"/>
            <a:ext cx="2135224" cy="2913251"/>
          </a:xfrm>
          <a:prstGeom prst="rect">
            <a:avLst/>
          </a:prstGeom>
        </p:spPr>
      </p:pic>
      <p:sp>
        <p:nvSpPr>
          <p:cNvPr id="3" name="Title 1">
            <a:extLst>
              <a:ext uri="{FF2B5EF4-FFF2-40B4-BE49-F238E27FC236}">
                <a16:creationId xmlns:a16="http://schemas.microsoft.com/office/drawing/2014/main" id="{45F53F61-1A58-C959-A33C-37F553F460DB}"/>
              </a:ext>
            </a:extLst>
          </p:cNvPr>
          <p:cNvSpPr txBox="1">
            <a:spLocks/>
          </p:cNvSpPr>
          <p:nvPr/>
        </p:nvSpPr>
        <p:spPr>
          <a:xfrm>
            <a:off x="303311" y="330026"/>
            <a:ext cx="11245933" cy="9767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tx1"/>
                </a:solidFill>
                <a:latin typeface="Arial Black" panose="020B0604020202020204" pitchFamily="34" charset="0"/>
                <a:ea typeface="+mj-ea"/>
                <a:cs typeface="Arial Black" panose="020B0604020202020204" pitchFamily="34" charset="0"/>
              </a:defRPr>
            </a:lvl1pPr>
          </a:lstStyle>
          <a:p>
            <a:r>
              <a:rPr lang="en-US" sz="5400" dirty="0"/>
              <a:t>Operate within your talent(s)</a:t>
            </a:r>
          </a:p>
        </p:txBody>
      </p:sp>
      <p:pic>
        <p:nvPicPr>
          <p:cNvPr id="5" name="Picture 4">
            <a:extLst>
              <a:ext uri="{FF2B5EF4-FFF2-40B4-BE49-F238E27FC236}">
                <a16:creationId xmlns:a16="http://schemas.microsoft.com/office/drawing/2014/main" id="{9CEFC2B1-AFFF-0F65-0BDB-BE5AACA6135E}"/>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tretch>
            <a:fillRect/>
          </a:stretch>
        </p:blipFill>
        <p:spPr>
          <a:xfrm>
            <a:off x="6889377" y="1500138"/>
            <a:ext cx="2848453" cy="2952159"/>
          </a:xfrm>
          <a:prstGeom prst="rect">
            <a:avLst/>
          </a:prstGeom>
          <a:effectLst>
            <a:softEdge rad="16007"/>
          </a:effectLst>
        </p:spPr>
      </p:pic>
    </p:spTree>
    <p:extLst>
      <p:ext uri="{BB962C8B-B14F-4D97-AF65-F5344CB8AC3E}">
        <p14:creationId xmlns:p14="http://schemas.microsoft.com/office/powerpoint/2010/main" val="380579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E6D6-2293-1A90-98CD-D559AAA550E4}"/>
              </a:ext>
            </a:extLst>
          </p:cNvPr>
          <p:cNvSpPr>
            <a:spLocks noGrp="1"/>
          </p:cNvSpPr>
          <p:nvPr>
            <p:ph type="title"/>
          </p:nvPr>
        </p:nvSpPr>
        <p:spPr>
          <a:xfrm>
            <a:off x="486887" y="460013"/>
            <a:ext cx="11541901" cy="2431465"/>
          </a:xfrm>
        </p:spPr>
        <p:txBody>
          <a:bodyPr>
            <a:normAutofit/>
          </a:bodyPr>
          <a:lstStyle/>
          <a:p>
            <a:pPr marL="9525" indent="-9525" algn="l"/>
            <a:r>
              <a:rPr lang="en-US" b="1" i="0" u="none" strike="noStrike" baseline="30000" dirty="0">
                <a:solidFill>
                  <a:srgbClr val="000000"/>
                </a:solidFill>
                <a:effectLst/>
                <a:latin typeface="system-ui"/>
              </a:rPr>
              <a:t>Proverbs 31: 10 – 11</a:t>
            </a:r>
            <a:br>
              <a:rPr lang="en-US" b="1" i="0" u="none" strike="noStrike" baseline="30000" dirty="0">
                <a:solidFill>
                  <a:srgbClr val="000000"/>
                </a:solidFill>
                <a:effectLst/>
                <a:latin typeface="system-ui"/>
              </a:rPr>
            </a:br>
            <a:r>
              <a:rPr lang="en-US" sz="2700" b="1" i="0" u="none" strike="noStrike" baseline="30000" dirty="0">
                <a:solidFill>
                  <a:srgbClr val="000000"/>
                </a:solidFill>
                <a:effectLst/>
                <a:latin typeface="system-ui"/>
              </a:rPr>
              <a:t>10 </a:t>
            </a:r>
            <a:r>
              <a:rPr lang="en-US" sz="2700" b="0" i="0" u="none" strike="noStrike" dirty="0">
                <a:solidFill>
                  <a:srgbClr val="000000"/>
                </a:solidFill>
                <a:effectLst/>
                <a:latin typeface="system-ui"/>
              </a:rPr>
              <a:t>Who can find a virtuous woman? for her price is far above rubies.</a:t>
            </a:r>
            <a:br>
              <a:rPr lang="en-US" sz="800" b="0" i="0" u="none" strike="noStrike" dirty="0">
                <a:solidFill>
                  <a:srgbClr val="000000"/>
                </a:solidFill>
                <a:effectLst/>
                <a:latin typeface="system-ui"/>
              </a:rPr>
            </a:br>
            <a:br>
              <a:rPr lang="en-US" sz="2700" b="0" i="0" u="none" strike="noStrike" dirty="0">
                <a:solidFill>
                  <a:srgbClr val="000000"/>
                </a:solidFill>
                <a:effectLst/>
                <a:latin typeface="system-ui"/>
              </a:rPr>
            </a:br>
            <a:r>
              <a:rPr lang="en-US" sz="2700" b="1" i="0" u="none" strike="noStrike" baseline="30000" dirty="0">
                <a:solidFill>
                  <a:srgbClr val="000000"/>
                </a:solidFill>
                <a:effectLst/>
                <a:latin typeface="system-ui"/>
              </a:rPr>
              <a:t>11 </a:t>
            </a:r>
            <a:r>
              <a:rPr lang="en-US" sz="2700" b="0" i="0" u="none" strike="noStrike" dirty="0">
                <a:solidFill>
                  <a:srgbClr val="000000"/>
                </a:solidFill>
                <a:effectLst/>
                <a:latin typeface="system-ui"/>
              </a:rPr>
              <a:t>The heart of her husband doth safely trust in her, so that he shall have no need </a:t>
            </a:r>
            <a:br>
              <a:rPr lang="en-US" sz="2700" b="0" i="0" u="none" strike="noStrike" dirty="0">
                <a:solidFill>
                  <a:srgbClr val="000000"/>
                </a:solidFill>
                <a:effectLst/>
                <a:latin typeface="system-ui"/>
              </a:rPr>
            </a:br>
            <a:r>
              <a:rPr lang="en-US" sz="2700" b="0" i="0" u="none" strike="noStrike" dirty="0">
                <a:solidFill>
                  <a:srgbClr val="000000"/>
                </a:solidFill>
                <a:effectLst/>
                <a:latin typeface="system-ui"/>
              </a:rPr>
              <a:t>    of spoil.</a:t>
            </a:r>
            <a:endParaRPr lang="en-US" b="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5FA3DFB-29D0-4469-0947-B06C35D74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82" y="2891481"/>
            <a:ext cx="2163556" cy="2480252"/>
          </a:xfrm>
          <a:prstGeom prst="rect">
            <a:avLst/>
          </a:prstGeom>
        </p:spPr>
      </p:pic>
      <p:pic>
        <p:nvPicPr>
          <p:cNvPr id="5" name="Picture 4">
            <a:extLst>
              <a:ext uri="{FF2B5EF4-FFF2-40B4-BE49-F238E27FC236}">
                <a16:creationId xmlns:a16="http://schemas.microsoft.com/office/drawing/2014/main" id="{9F005C34-70E1-1DE2-31B4-250660EEE7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05559" y="2891481"/>
            <a:ext cx="1965080" cy="2480252"/>
          </a:xfrm>
          <a:prstGeom prst="rect">
            <a:avLst/>
          </a:prstGeom>
        </p:spPr>
      </p:pic>
      <p:pic>
        <p:nvPicPr>
          <p:cNvPr id="6" name="Picture 5">
            <a:extLst>
              <a:ext uri="{FF2B5EF4-FFF2-40B4-BE49-F238E27FC236}">
                <a16:creationId xmlns:a16="http://schemas.microsoft.com/office/drawing/2014/main" id="{4C67EC7B-F7B9-CEA2-BAC6-CEDBD973E0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5126" y="2891481"/>
            <a:ext cx="1743526" cy="2480252"/>
          </a:xfrm>
          <a:prstGeom prst="rect">
            <a:avLst/>
          </a:prstGeom>
        </p:spPr>
      </p:pic>
      <p:pic>
        <p:nvPicPr>
          <p:cNvPr id="7" name="Picture 6">
            <a:extLst>
              <a:ext uri="{FF2B5EF4-FFF2-40B4-BE49-F238E27FC236}">
                <a16:creationId xmlns:a16="http://schemas.microsoft.com/office/drawing/2014/main" id="{1F1A7358-6810-2BA6-7150-859DE4C7502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84633" y="2891481"/>
            <a:ext cx="2301808" cy="2480252"/>
          </a:xfrm>
          <a:prstGeom prst="rect">
            <a:avLst/>
          </a:prstGeom>
        </p:spPr>
      </p:pic>
      <p:pic>
        <p:nvPicPr>
          <p:cNvPr id="8" name="Picture 7">
            <a:extLst>
              <a:ext uri="{FF2B5EF4-FFF2-40B4-BE49-F238E27FC236}">
                <a16:creationId xmlns:a16="http://schemas.microsoft.com/office/drawing/2014/main" id="{8EC3077A-F25B-D5B3-A6E7-A991DB74C42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36994" y="2891481"/>
            <a:ext cx="1947639" cy="2480252"/>
          </a:xfrm>
          <a:prstGeom prst="rect">
            <a:avLst/>
          </a:prstGeom>
        </p:spPr>
      </p:pic>
      <p:pic>
        <p:nvPicPr>
          <p:cNvPr id="9" name="Picture 8">
            <a:extLst>
              <a:ext uri="{FF2B5EF4-FFF2-40B4-BE49-F238E27FC236}">
                <a16:creationId xmlns:a16="http://schemas.microsoft.com/office/drawing/2014/main" id="{35074350-293D-4DAA-3FFC-988111A861C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86442" y="2891480"/>
            <a:ext cx="2105558" cy="2480251"/>
          </a:xfrm>
          <a:prstGeom prst="rect">
            <a:avLst/>
          </a:prstGeom>
        </p:spPr>
      </p:pic>
      <p:sp>
        <p:nvSpPr>
          <p:cNvPr id="10" name="Date Placeholder 3">
            <a:extLst>
              <a:ext uri="{FF2B5EF4-FFF2-40B4-BE49-F238E27FC236}">
                <a16:creationId xmlns:a16="http://schemas.microsoft.com/office/drawing/2014/main" id="{3C19DB5A-E881-8881-93B2-F316ECC6BA12}"/>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11" name="Footer Placeholder 4">
            <a:extLst>
              <a:ext uri="{FF2B5EF4-FFF2-40B4-BE49-F238E27FC236}">
                <a16:creationId xmlns:a16="http://schemas.microsoft.com/office/drawing/2014/main" id="{92D196A3-2E1C-A7D0-1D4C-9105B5CF2180}"/>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12" name="Slide Number Placeholder 5">
            <a:extLst>
              <a:ext uri="{FF2B5EF4-FFF2-40B4-BE49-F238E27FC236}">
                <a16:creationId xmlns:a16="http://schemas.microsoft.com/office/drawing/2014/main" id="{8ADDBA14-0C24-3E1F-E185-22B7BB405FCD}"/>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7</a:t>
            </a:fld>
            <a:endParaRPr lang="en-US" dirty="0"/>
          </a:p>
        </p:txBody>
      </p:sp>
    </p:spTree>
    <p:extLst>
      <p:ext uri="{BB962C8B-B14F-4D97-AF65-F5344CB8AC3E}">
        <p14:creationId xmlns:p14="http://schemas.microsoft.com/office/powerpoint/2010/main" val="133165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5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00D69B-FD8D-B5B3-F118-D9BC95CA3B82}"/>
              </a:ext>
            </a:extLst>
          </p:cNvPr>
          <p:cNvSpPr>
            <a:spLocks noGrp="1"/>
          </p:cNvSpPr>
          <p:nvPr>
            <p:ph type="title"/>
          </p:nvPr>
        </p:nvSpPr>
        <p:spPr>
          <a:xfrm>
            <a:off x="8661953" y="833584"/>
            <a:ext cx="3486505" cy="5346163"/>
          </a:xfrm>
        </p:spPr>
        <p:txBody>
          <a:bodyPr vert="horz" lIns="91440" tIns="45720" rIns="91440" bIns="45720" rtlCol="0" anchor="t">
            <a:normAutofit fontScale="90000"/>
          </a:bodyPr>
          <a:lstStyle/>
          <a:p>
            <a:pPr algn="ctr"/>
            <a:br>
              <a:rPr lang="en-US" sz="1000" b="0" u="none" strike="noStrike" dirty="0">
                <a:solidFill>
                  <a:schemeClr val="bg1"/>
                </a:solidFill>
                <a:effectLst/>
                <a:latin typeface="Arial Narrow" panose="020B0604020202020204" pitchFamily="34" charset="0"/>
                <a:cs typeface="Arial Narrow" panose="020B0604020202020204" pitchFamily="34" charset="0"/>
              </a:rPr>
            </a:br>
            <a:r>
              <a:rPr lang="en-US" sz="3100" u="none" strike="noStrike" dirty="0">
                <a:solidFill>
                  <a:schemeClr val="bg1"/>
                </a:solidFill>
                <a:effectLst/>
                <a:latin typeface="Arial Narrow" panose="020B0604020202020204" pitchFamily="34" charset="0"/>
                <a:cs typeface="Arial Narrow" panose="020B0604020202020204" pitchFamily="34" charset="0"/>
              </a:rPr>
              <a:t>GEM FACTS: </a:t>
            </a:r>
            <a:r>
              <a:rPr lang="en-US" sz="3100" b="0" u="none" strike="noStrike" dirty="0">
                <a:solidFill>
                  <a:schemeClr val="bg1"/>
                </a:solidFill>
                <a:effectLst/>
                <a:latin typeface="Arial Narrow" panose="020B0604020202020204" pitchFamily="34" charset="0"/>
                <a:cs typeface="Arial Narrow" panose="020B0604020202020204" pitchFamily="34" charset="0"/>
              </a:rPr>
              <a:t>Generally speaking, rubies are more expensive than diamonds due to </a:t>
            </a:r>
            <a:br>
              <a:rPr lang="en-US" sz="3100" b="0" u="none" strike="noStrike" dirty="0">
                <a:solidFill>
                  <a:schemeClr val="bg1"/>
                </a:solidFill>
                <a:effectLst/>
                <a:latin typeface="Arial Narrow" panose="020B0604020202020204" pitchFamily="34" charset="0"/>
                <a:cs typeface="Arial Narrow" panose="020B0604020202020204" pitchFamily="34" charset="0"/>
              </a:rPr>
            </a:br>
            <a:r>
              <a:rPr lang="en-US" sz="3100" b="0" u="none" strike="noStrike" dirty="0">
                <a:solidFill>
                  <a:schemeClr val="bg1"/>
                </a:solidFill>
                <a:effectLst/>
                <a:latin typeface="Arial Narrow" panose="020B0604020202020204" pitchFamily="34" charset="0"/>
                <a:cs typeface="Arial Narrow" panose="020B0604020202020204" pitchFamily="34" charset="0"/>
              </a:rPr>
              <a:t>its rarity.</a:t>
            </a:r>
            <a:br>
              <a:rPr lang="en-US" sz="2800" b="0" u="none" strike="noStrike" dirty="0">
                <a:solidFill>
                  <a:schemeClr val="bg1"/>
                </a:solidFill>
                <a:effectLst/>
                <a:latin typeface="Arial" panose="020B0604020202020204" pitchFamily="34" charset="0"/>
                <a:cs typeface="Arial" panose="020B0604020202020204" pitchFamily="34" charset="0"/>
              </a:rPr>
            </a:br>
            <a:br>
              <a:rPr lang="en-US" sz="3100" b="0" u="none" strike="noStrike" dirty="0">
                <a:solidFill>
                  <a:schemeClr val="bg1"/>
                </a:solidFill>
                <a:effectLst/>
                <a:latin typeface="Arial" panose="020B0604020202020204" pitchFamily="34" charset="0"/>
                <a:cs typeface="Arial" panose="020B0604020202020204" pitchFamily="34" charset="0"/>
              </a:rPr>
            </a:br>
            <a:r>
              <a:rPr lang="en-US" sz="310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Proverbs 3:5-6</a:t>
            </a:r>
            <a:r>
              <a:rPr lang="en-US" sz="3100" dirty="0">
                <a:solidFill>
                  <a:schemeClr val="bg1"/>
                </a:solidFill>
                <a:effectLst/>
                <a:latin typeface="Arial" panose="020B0604020202020204" pitchFamily="34" charset="0"/>
                <a:cs typeface="Arial" panose="020B0604020202020204" pitchFamily="34" charset="0"/>
              </a:rPr>
              <a:t> </a:t>
            </a:r>
            <a:br>
              <a:rPr lang="en-US" sz="2700" b="0" dirty="0">
                <a:solidFill>
                  <a:schemeClr val="bg1"/>
                </a:solidFill>
                <a:effectLst/>
                <a:latin typeface="Arial" panose="020B0604020202020204" pitchFamily="34" charset="0"/>
                <a:cs typeface="Arial" panose="020B0604020202020204" pitchFamily="34" charset="0"/>
              </a:rPr>
            </a:br>
            <a:r>
              <a:rPr lang="en-US" sz="2400" b="0" dirty="0">
                <a:solidFill>
                  <a:schemeClr val="bg1"/>
                </a:solidFill>
                <a:effectLst/>
                <a:latin typeface="Arial" panose="020B0604020202020204" pitchFamily="34" charset="0"/>
                <a:cs typeface="Arial" panose="020B0604020202020204" pitchFamily="34" charset="0"/>
              </a:rPr>
              <a:t>Trust in the Lord with all your heart, and do not lean on your own understanding. In all your ways acknowledge him, and he will make straight your paths.</a:t>
            </a:r>
            <a:br>
              <a:rPr lang="en-US" sz="2400" dirty="0">
                <a:effectLst/>
              </a:rPr>
            </a:br>
            <a:br>
              <a:rPr lang="en-US" sz="2200" dirty="0"/>
            </a:br>
            <a:br>
              <a:rPr lang="en-US" sz="1100" dirty="0"/>
            </a:br>
            <a:endParaRPr lang="en-US" sz="2800" b="0" dirty="0">
              <a:solidFill>
                <a:schemeClr val="bg1"/>
              </a:solidFill>
              <a:latin typeface="Arial" panose="020B0604020202020204" pitchFamily="34" charset="0"/>
              <a:cs typeface="Arial" panose="020B0604020202020204" pitchFamily="34" charset="0"/>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D42B840A-5585-00B2-A029-69481D052DDC}"/>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823094" y="819069"/>
            <a:ext cx="7472109" cy="5102759"/>
          </a:xfrm>
          <a:prstGeom prst="rect">
            <a:avLst/>
          </a:prstGeom>
          <a:effectLst/>
        </p:spPr>
      </p:pic>
      <p:sp>
        <p:nvSpPr>
          <p:cNvPr id="3" name="Date Placeholder 3">
            <a:extLst>
              <a:ext uri="{FF2B5EF4-FFF2-40B4-BE49-F238E27FC236}">
                <a16:creationId xmlns:a16="http://schemas.microsoft.com/office/drawing/2014/main" id="{AD12B4B5-89D6-D5AF-FA4F-5532468B4CB2}"/>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5" name="Footer Placeholder 4">
            <a:extLst>
              <a:ext uri="{FF2B5EF4-FFF2-40B4-BE49-F238E27FC236}">
                <a16:creationId xmlns:a16="http://schemas.microsoft.com/office/drawing/2014/main" id="{9995DAD2-2A56-E5D4-C5BD-44250D5F70B1}"/>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6" name="Slide Number Placeholder 5">
            <a:extLst>
              <a:ext uri="{FF2B5EF4-FFF2-40B4-BE49-F238E27FC236}">
                <a16:creationId xmlns:a16="http://schemas.microsoft.com/office/drawing/2014/main" id="{7E9C0F19-B0F2-27EB-73D1-95C6FAB69860}"/>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8</a:t>
            </a:fld>
            <a:endParaRPr lang="en-US" dirty="0"/>
          </a:p>
        </p:txBody>
      </p:sp>
    </p:spTree>
    <p:extLst>
      <p:ext uri="{BB962C8B-B14F-4D97-AF65-F5344CB8AC3E}">
        <p14:creationId xmlns:p14="http://schemas.microsoft.com/office/powerpoint/2010/main" val="393461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D84F-1A50-37CF-4A37-4C0120CEC39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CD6FF3-EC52-C7C7-C09D-2E28EE9EDD85}"/>
              </a:ext>
            </a:extLst>
          </p:cNvPr>
          <p:cNvSpPr>
            <a:spLocks noGrp="1"/>
          </p:cNvSpPr>
          <p:nvPr>
            <p:ph idx="1"/>
          </p:nvPr>
        </p:nvSpPr>
        <p:spPr/>
        <p:txBody>
          <a:bodyPr/>
          <a:lstStyle/>
          <a:p>
            <a:endParaRPr lang="en-US" dirty="0"/>
          </a:p>
        </p:txBody>
      </p:sp>
      <p:grpSp>
        <p:nvGrpSpPr>
          <p:cNvPr id="6" name="Group 5">
            <a:extLst>
              <a:ext uri="{FF2B5EF4-FFF2-40B4-BE49-F238E27FC236}">
                <a16:creationId xmlns:a16="http://schemas.microsoft.com/office/drawing/2014/main" id="{98875B7A-6498-6ADC-0902-E6B6F38BD619}"/>
              </a:ext>
            </a:extLst>
          </p:cNvPr>
          <p:cNvGrpSpPr/>
          <p:nvPr/>
        </p:nvGrpSpPr>
        <p:grpSpPr>
          <a:xfrm>
            <a:off x="-4208" y="0"/>
            <a:ext cx="12196207" cy="6165273"/>
            <a:chOff x="-4208" y="0"/>
            <a:chExt cx="12196207" cy="6165273"/>
          </a:xfrm>
        </p:grpSpPr>
        <p:pic>
          <p:nvPicPr>
            <p:cNvPr id="4" name="Picture 3">
              <a:extLst>
                <a:ext uri="{FF2B5EF4-FFF2-40B4-BE49-F238E27FC236}">
                  <a16:creationId xmlns:a16="http://schemas.microsoft.com/office/drawing/2014/main" id="{F38016AE-F930-C77E-A96E-5292C1E223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1999" cy="6165273"/>
            </a:xfrm>
            <a:prstGeom prst="rect">
              <a:avLst/>
            </a:prstGeom>
          </p:spPr>
        </p:pic>
        <p:pic>
          <p:nvPicPr>
            <p:cNvPr id="5" name="Picture 4">
              <a:extLst>
                <a:ext uri="{FF2B5EF4-FFF2-40B4-BE49-F238E27FC236}">
                  <a16:creationId xmlns:a16="http://schemas.microsoft.com/office/drawing/2014/main" id="{94B6E3F1-4171-FD38-E82D-E0B0D38DA7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8" y="13288"/>
              <a:ext cx="1158579" cy="679440"/>
            </a:xfrm>
            <a:prstGeom prst="rect">
              <a:avLst/>
            </a:prstGeom>
          </p:spPr>
        </p:pic>
      </p:grpSp>
      <p:sp>
        <p:nvSpPr>
          <p:cNvPr id="7" name="Date Placeholder 3">
            <a:extLst>
              <a:ext uri="{FF2B5EF4-FFF2-40B4-BE49-F238E27FC236}">
                <a16:creationId xmlns:a16="http://schemas.microsoft.com/office/drawing/2014/main" id="{50E26562-8678-48DE-221D-2B9505FAB599}"/>
              </a:ext>
            </a:extLst>
          </p:cNvPr>
          <p:cNvSpPr>
            <a:spLocks noGrp="1"/>
          </p:cNvSpPr>
          <p:nvPr>
            <p:ph type="dt" sz="half" idx="2"/>
          </p:nvPr>
        </p:nvSpPr>
        <p:spPr>
          <a:xfrm>
            <a:off x="185061" y="6356350"/>
            <a:ext cx="1406233" cy="365125"/>
          </a:xfrm>
          <a:prstGeom prst="rect">
            <a:avLst/>
          </a:prstGeom>
        </p:spPr>
        <p:txBody>
          <a:bodyPr vert="horz" lIns="91440" tIns="45720" rIns="91440" bIns="45720" rtlCol="0" anchor="ctr"/>
          <a:lstStyle>
            <a:lvl1pPr algn="l">
              <a:defRPr sz="1200">
                <a:solidFill>
                  <a:schemeClr val="bg1"/>
                </a:solidFill>
              </a:defRPr>
            </a:lvl1pPr>
          </a:lstStyle>
          <a:p>
            <a:r>
              <a:rPr lang="en-US" dirty="0"/>
              <a:t>January 28, 2023</a:t>
            </a:r>
          </a:p>
        </p:txBody>
      </p:sp>
      <p:sp>
        <p:nvSpPr>
          <p:cNvPr id="8" name="Footer Placeholder 4">
            <a:extLst>
              <a:ext uri="{FF2B5EF4-FFF2-40B4-BE49-F238E27FC236}">
                <a16:creationId xmlns:a16="http://schemas.microsoft.com/office/drawing/2014/main" id="{442B7008-9574-1EF2-1072-C6B313880D7E}"/>
              </a:ext>
            </a:extLst>
          </p:cNvPr>
          <p:cNvSpPr>
            <a:spLocks noGrp="1"/>
          </p:cNvSpPr>
          <p:nvPr>
            <p:ph type="ftr" sz="quarter" idx="3"/>
          </p:nvPr>
        </p:nvSpPr>
        <p:spPr>
          <a:xfrm>
            <a:off x="1776355" y="6356350"/>
            <a:ext cx="913013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Sister to Sister Lectureship Retreat – </a:t>
            </a:r>
            <a:r>
              <a:rPr lang="en-US" dirty="0">
                <a:latin typeface="Birdseye"/>
              </a:rPr>
              <a:t>Arlington Road Church of Christ</a:t>
            </a:r>
            <a:endParaRPr lang="en-US" dirty="0"/>
          </a:p>
        </p:txBody>
      </p:sp>
      <p:sp>
        <p:nvSpPr>
          <p:cNvPr id="9" name="Slide Number Placeholder 5">
            <a:extLst>
              <a:ext uri="{FF2B5EF4-FFF2-40B4-BE49-F238E27FC236}">
                <a16:creationId xmlns:a16="http://schemas.microsoft.com/office/drawing/2014/main" id="{7D68C200-233F-E81D-F315-3D2BD0BE18E6}"/>
              </a:ext>
            </a:extLst>
          </p:cNvPr>
          <p:cNvSpPr>
            <a:spLocks noGrp="1"/>
          </p:cNvSpPr>
          <p:nvPr>
            <p:ph type="sldNum" sz="quarter" idx="4"/>
          </p:nvPr>
        </p:nvSpPr>
        <p:spPr>
          <a:xfrm>
            <a:off x="11079677" y="6356350"/>
            <a:ext cx="939135" cy="365125"/>
          </a:xfrm>
          <a:prstGeom prst="rect">
            <a:avLst/>
          </a:prstGeom>
        </p:spPr>
        <p:txBody>
          <a:bodyPr vert="horz" lIns="91440" tIns="45720" rIns="91440" bIns="45720" rtlCol="0" anchor="ctr"/>
          <a:lstStyle>
            <a:lvl1pPr algn="r">
              <a:defRPr sz="1200">
                <a:solidFill>
                  <a:schemeClr val="bg1"/>
                </a:solidFill>
              </a:defRPr>
            </a:lvl1pPr>
          </a:lstStyle>
          <a:p>
            <a:fld id="{2CAB4B97-7838-8A49-8317-A09FA76714B9}" type="slidenum">
              <a:rPr lang="en-US" smtClean="0"/>
              <a:pPr/>
              <a:t>9</a:t>
            </a:fld>
            <a:endParaRPr lang="en-US" dirty="0"/>
          </a:p>
        </p:txBody>
      </p:sp>
      <p:sp>
        <p:nvSpPr>
          <p:cNvPr id="10" name="Rectangle 9">
            <a:extLst>
              <a:ext uri="{FF2B5EF4-FFF2-40B4-BE49-F238E27FC236}">
                <a16:creationId xmlns:a16="http://schemas.microsoft.com/office/drawing/2014/main" id="{327123B4-79F9-3343-9155-36660347053F}"/>
              </a:ext>
            </a:extLst>
          </p:cNvPr>
          <p:cNvSpPr/>
          <p:nvPr/>
        </p:nvSpPr>
        <p:spPr>
          <a:xfrm>
            <a:off x="7547121" y="3589970"/>
            <a:ext cx="4496453" cy="2484330"/>
          </a:xfrm>
          <a:prstGeom prst="rect">
            <a:avLst/>
          </a:prstGeom>
          <a:solidFill>
            <a:schemeClr val="accent1">
              <a:alpha val="85413"/>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0" i="0" u="none" strike="noStrike" dirty="0">
              <a:solidFill>
                <a:srgbClr val="000000"/>
              </a:solidFill>
              <a:effectLst/>
              <a:latin typeface="Verdana" panose="020B0604030504040204" pitchFamily="34" charset="0"/>
            </a:endParaRPr>
          </a:p>
          <a:p>
            <a:pPr algn="ctr"/>
            <a:r>
              <a:rPr lang="en-US" sz="500" b="0" i="0" u="none" strike="noStrike" dirty="0">
                <a:solidFill>
                  <a:srgbClr val="000000"/>
                </a:solidFill>
                <a:effectLst/>
                <a:latin typeface="Verdana" panose="020B0604030504040204" pitchFamily="34" charset="0"/>
              </a:rPr>
              <a:t> </a:t>
            </a:r>
          </a:p>
          <a:p>
            <a:pPr algn="ctr"/>
            <a:r>
              <a:rPr lang="en-US" sz="2000" u="none" strike="noStrike" dirty="0">
                <a:solidFill>
                  <a:schemeClr val="bg1"/>
                </a:solidFill>
                <a:effectLst/>
                <a:latin typeface="Arial" panose="020B0604020202020204" pitchFamily="34" charset="0"/>
                <a:cs typeface="Arial" panose="020B0604020202020204" pitchFamily="34" charset="0"/>
              </a:rPr>
              <a:t>She is not impetuous, </a:t>
            </a:r>
            <a:r>
              <a:rPr lang="en-US" sz="2000" dirty="0">
                <a:solidFill>
                  <a:schemeClr val="bg1"/>
                </a:solidFill>
                <a:latin typeface="Arial" panose="020B0604020202020204" pitchFamily="34" charset="0"/>
                <a:cs typeface="Arial" panose="020B0604020202020204" pitchFamily="34" charset="0"/>
              </a:rPr>
              <a:t>her thoughts are not scattered, </a:t>
            </a:r>
            <a:r>
              <a:rPr lang="en-US" sz="2000" u="none" strike="noStrike" dirty="0">
                <a:solidFill>
                  <a:schemeClr val="bg1"/>
                </a:solidFill>
                <a:effectLst/>
                <a:latin typeface="Arial" panose="020B0604020202020204" pitchFamily="34" charset="0"/>
                <a:cs typeface="Arial" panose="020B0604020202020204" pitchFamily="34" charset="0"/>
              </a:rPr>
              <a:t>or unpredictable about money. Rather, she can be trusted. Her husband trust her judgement and can be confident in her. She will never </a:t>
            </a:r>
            <a:r>
              <a:rPr lang="en-US" sz="2000" u="sng" strike="noStrike" dirty="0">
                <a:solidFill>
                  <a:schemeClr val="bg1"/>
                </a:solidFill>
                <a:effectLst/>
                <a:latin typeface="Arial" panose="020B0604020202020204" pitchFamily="34" charset="0"/>
                <a:cs typeface="Arial" panose="020B0604020202020204" pitchFamily="34" charset="0"/>
              </a:rPr>
              <a:t>deliberately</a:t>
            </a:r>
            <a:r>
              <a:rPr lang="en-US" sz="2000" u="none" strike="noStrike" dirty="0">
                <a:solidFill>
                  <a:schemeClr val="bg1"/>
                </a:solidFill>
                <a:effectLst/>
                <a:latin typeface="Arial" panose="020B0604020202020204" pitchFamily="34" charset="0"/>
                <a:cs typeface="Arial" panose="020B0604020202020204" pitchFamily="34" charset="0"/>
              </a:rPr>
              <a:t> let </a:t>
            </a:r>
          </a:p>
          <a:p>
            <a:pPr algn="ctr"/>
            <a:r>
              <a:rPr lang="en-US" sz="2000" dirty="0">
                <a:solidFill>
                  <a:schemeClr val="bg1"/>
                </a:solidFill>
                <a:latin typeface="Arial" panose="020B0604020202020204" pitchFamily="34" charset="0"/>
                <a:cs typeface="Arial" panose="020B0604020202020204" pitchFamily="34" charset="0"/>
              </a:rPr>
              <a:t>the family </a:t>
            </a:r>
            <a:r>
              <a:rPr lang="en-US" sz="2000" u="none" strike="noStrike" dirty="0">
                <a:solidFill>
                  <a:schemeClr val="bg1"/>
                </a:solidFill>
                <a:effectLst/>
                <a:latin typeface="Arial" panose="020B0604020202020204" pitchFamily="34" charset="0"/>
                <a:cs typeface="Arial" panose="020B0604020202020204" pitchFamily="34" charset="0"/>
              </a:rPr>
              <a:t>down.</a:t>
            </a:r>
          </a:p>
          <a:p>
            <a:pPr algn="ctr"/>
            <a:endParaRPr lang="en-US" sz="2000" u="none" strike="noStrike" dirty="0">
              <a:solidFill>
                <a:schemeClr val="bg1"/>
              </a:solidFill>
              <a:effectLst/>
              <a:latin typeface="Arial" panose="020B0604020202020204" pitchFamily="34" charset="0"/>
              <a:cs typeface="Arial" panose="020B0604020202020204" pitchFamily="34" charset="0"/>
            </a:endParaRPr>
          </a:p>
          <a:p>
            <a:pPr algn="ctr"/>
            <a:endParaRPr lang="en-US" sz="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9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3542</Words>
  <Application>Microsoft Macintosh PowerPoint</Application>
  <PresentationFormat>Widescreen</PresentationFormat>
  <Paragraphs>485</Paragraphs>
  <Slides>46</Slides>
  <Notes>16</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46</vt:i4>
      </vt:variant>
    </vt:vector>
  </HeadingPairs>
  <TitlesOfParts>
    <vt:vector size="62" baseType="lpstr">
      <vt:lpstr>Arial</vt:lpstr>
      <vt:lpstr>Arial</vt:lpstr>
      <vt:lpstr>Arial Black</vt:lpstr>
      <vt:lpstr>Arial Narrow</vt:lpstr>
      <vt:lpstr>Birdseye</vt:lpstr>
      <vt:lpstr>Calibri</vt:lpstr>
      <vt:lpstr>cinzel</vt:lpstr>
      <vt:lpstr>Courier New</vt:lpstr>
      <vt:lpstr>Garamond</vt:lpstr>
      <vt:lpstr>Georgia</vt:lpstr>
      <vt:lpstr>Impact</vt:lpstr>
      <vt:lpstr>Poppins</vt:lpstr>
      <vt:lpstr>system-ui</vt:lpstr>
      <vt:lpstr>Verdana</vt:lpstr>
      <vt:lpstr>Wingdings</vt:lpstr>
      <vt:lpstr>Office Theme</vt:lpstr>
      <vt:lpstr>Celebrating the Seasons of Life</vt:lpstr>
      <vt:lpstr>The Virtuous Woman</vt:lpstr>
      <vt:lpstr>PowerPoint Presentation</vt:lpstr>
      <vt:lpstr>PowerPoint Presentation</vt:lpstr>
      <vt:lpstr>What are the talent(s) that  God has given you?</vt:lpstr>
      <vt:lpstr>Sewing Arts and Crafts Basket weaving I meet no stranger Quick to smile</vt:lpstr>
      <vt:lpstr>Proverbs 31: 10 – 11 10 Who can find a virtuous woman? for her price is far above rubies.  11 The heart of her husband doth safely trust in her, so that he shall have no need      of spoil.</vt:lpstr>
      <vt:lpstr> GEM FACTS: Generally speaking, rubies are more expensive than diamonds due to  its rarity.  Proverbs 3:5-6  Trust in the Lord with all your heart, and do not lean on your own understanding. In all your ways acknowledge him, and he will make straight your paths.   </vt:lpstr>
      <vt:lpstr>PowerPoint Presentation</vt:lpstr>
      <vt:lpstr>Educating Ourselves is Critical</vt:lpstr>
      <vt:lpstr>Rejecting knowledge can have an impact on your finances</vt:lpstr>
      <vt:lpstr>State of Women and Money in 2022</vt:lpstr>
      <vt:lpstr>PowerPoint Presentation</vt:lpstr>
      <vt:lpstr>PowerPoint Presentation</vt:lpstr>
      <vt:lpstr>Vs. 16  She considers a field and buys it; out of her earnings she plants a vineyard Vs. 17  She sets about her work vigorously; her arms are strong for her tasks. Vs. 18  She sees that her trading is profitable, and her lamp does not go out at night.</vt:lpstr>
      <vt:lpstr>Managing Your Finances</vt:lpstr>
      <vt:lpstr>Our negative relationship  with money is called  Financial Trauma</vt:lpstr>
      <vt:lpstr>Financial Trauma</vt:lpstr>
      <vt:lpstr>PowerPoint Presentation</vt:lpstr>
      <vt:lpstr>Signs of Financial Trauma? </vt:lpstr>
      <vt:lpstr>Money Stories?  Proverbs 22:6  Train up a child in the way he should go: and when he is old, he will not depart from it.</vt:lpstr>
      <vt:lpstr>PowerPoint Presentation</vt:lpstr>
      <vt:lpstr>PowerPoint Presentation</vt:lpstr>
      <vt:lpstr>PowerPoint Presentation</vt:lpstr>
      <vt:lpstr>PowerPoint Presentation</vt:lpstr>
      <vt:lpstr>PowerPoint Presentation</vt:lpstr>
      <vt:lpstr>PowerPoint Presentation</vt:lpstr>
      <vt:lpstr>Credit Data Shelf Life </vt:lpstr>
      <vt:lpstr>PowerPoint Presentation</vt:lpstr>
      <vt:lpstr>PowerPoint Presentation</vt:lpstr>
      <vt:lpstr>PowerPoint Presentation</vt:lpstr>
      <vt:lpstr>The Cost of Having Poor Credit</vt:lpstr>
      <vt:lpstr>Buying a Home</vt:lpstr>
      <vt:lpstr>Buying a Car</vt:lpstr>
      <vt:lpstr>PowerPoint Presentation</vt:lpstr>
      <vt:lpstr>Addressing Credit Problems</vt:lpstr>
      <vt:lpstr>Don’t be SCAMMED </vt:lpstr>
      <vt:lpstr>REMEMBER…</vt:lpstr>
      <vt:lpstr>It’s All God’s </vt:lpstr>
      <vt:lpstr>Good Steward of Money?</vt:lpstr>
      <vt:lpstr>Resource Directory</vt:lpstr>
      <vt:lpstr>National Resources</vt:lpstr>
      <vt:lpstr>Student Loan Resources</vt:lpstr>
      <vt:lpstr>Consumer Rights Resources</vt:lpstr>
      <vt:lpstr>Credit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Cora Fulmore</dc:creator>
  <cp:lastModifiedBy>Cora Fulmore</cp:lastModifiedBy>
  <cp:revision>23</cp:revision>
  <cp:lastPrinted>2023-01-27T09:57:53Z</cp:lastPrinted>
  <dcterms:created xsi:type="dcterms:W3CDTF">2023-01-21T11:43:24Z</dcterms:created>
  <dcterms:modified xsi:type="dcterms:W3CDTF">2023-01-27T10:04:53Z</dcterms:modified>
</cp:coreProperties>
</file>